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5"/>
  </p:notesMasterIdLst>
  <p:handoutMasterIdLst>
    <p:handoutMasterId r:id="rId16"/>
  </p:handoutMasterIdLst>
  <p:sldIdLst>
    <p:sldId id="256" r:id="rId5"/>
    <p:sldId id="296" r:id="rId6"/>
    <p:sldId id="259" r:id="rId7"/>
    <p:sldId id="261" r:id="rId8"/>
    <p:sldId id="262" r:id="rId9"/>
    <p:sldId id="264" r:id="rId10"/>
    <p:sldId id="263" r:id="rId11"/>
    <p:sldId id="267" r:id="rId12"/>
    <p:sldId id="276" r:id="rId13"/>
    <p:sldId id="295" r:id="rId14"/>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9"/>
    <a:srgbClr val="FF6600"/>
    <a:srgbClr val="F7FDFC"/>
    <a:srgbClr val="00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4B73D9E-6A5E-438D-A61F-A5949D4DE4B9}" v="1" dt="2026-07-06T11:07:12.044"/>
    <p1510:client id="{8ADC99AE-2BF9-0344-2291-3B972D008BCF}" v="2" dt="2026-07-06T07:28:51.1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940" y="5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D00C1F79-9062-41AD-BF35-125F0B5030BC}" type="datetimeFigureOut">
              <a:rPr lang="en-GB" smtClean="0"/>
              <a:t>30/09/2026</a:t>
            </a:fld>
            <a:endParaRPr lang="en-GB"/>
          </a:p>
        </p:txBody>
      </p:sp>
      <p:sp>
        <p:nvSpPr>
          <p:cNvPr id="4" name="Footer Placeholder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FDFC3B58-75D0-40A1-9D62-869E467A6D78}" type="slidenum">
              <a:rPr lang="en-GB" smtClean="0"/>
              <a:t>‹#›</a:t>
            </a:fld>
            <a:endParaRPr lang="en-GB"/>
          </a:p>
        </p:txBody>
      </p:sp>
    </p:spTree>
    <p:extLst>
      <p:ext uri="{BB962C8B-B14F-4D97-AF65-F5344CB8AC3E}">
        <p14:creationId xmlns:p14="http://schemas.microsoft.com/office/powerpoint/2010/main" val="14261359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C574031F-0D1A-44D3-8949-22ACC269E3EE}" type="datetimeFigureOut">
              <a:rPr lang="en-US" smtClean="0"/>
              <a:t>9/30/2026</a:t>
            </a:fld>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EE2D5806-E51A-423A-8E61-4692EF578F75}" type="slidenum">
              <a:rPr lang="en-US" smtClean="0"/>
              <a:t>‹#›</a:t>
            </a:fld>
            <a:endParaRPr lang="en-US"/>
          </a:p>
        </p:txBody>
      </p:sp>
    </p:spTree>
    <p:extLst>
      <p:ext uri="{BB962C8B-B14F-4D97-AF65-F5344CB8AC3E}">
        <p14:creationId xmlns:p14="http://schemas.microsoft.com/office/powerpoint/2010/main" val="34334217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kern="1200">
              <a:solidFill>
                <a:schemeClr val="tx1"/>
              </a:solidFill>
              <a:effectLst/>
              <a:latin typeface="+mn-lt"/>
              <a:ea typeface="+mn-ea"/>
              <a:cs typeface="+mn-cs"/>
            </a:endParaRPr>
          </a:p>
          <a:p>
            <a:endParaRPr lang="en-GB"/>
          </a:p>
          <a:p>
            <a:endParaRPr lang="en-GB"/>
          </a:p>
        </p:txBody>
      </p:sp>
      <p:sp>
        <p:nvSpPr>
          <p:cNvPr id="4" name="Slide Number Placeholder 3"/>
          <p:cNvSpPr>
            <a:spLocks noGrp="1"/>
          </p:cNvSpPr>
          <p:nvPr>
            <p:ph type="sldNum" sz="quarter" idx="10"/>
          </p:nvPr>
        </p:nvSpPr>
        <p:spPr/>
        <p:txBody>
          <a:bodyPr/>
          <a:lstStyle/>
          <a:p>
            <a:fld id="{EE2D5806-E51A-423A-8E61-4692EF578F75}" type="slidenum">
              <a:rPr lang="en-US" smtClean="0"/>
              <a:t>3</a:t>
            </a:fld>
            <a:endParaRPr lang="en-US"/>
          </a:p>
        </p:txBody>
      </p:sp>
    </p:spTree>
    <p:extLst>
      <p:ext uri="{BB962C8B-B14F-4D97-AF65-F5344CB8AC3E}">
        <p14:creationId xmlns:p14="http://schemas.microsoft.com/office/powerpoint/2010/main" val="27991398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a:t>.  </a:t>
            </a:r>
          </a:p>
        </p:txBody>
      </p:sp>
      <p:sp>
        <p:nvSpPr>
          <p:cNvPr id="4" name="Slide Number Placeholder 3"/>
          <p:cNvSpPr>
            <a:spLocks noGrp="1"/>
          </p:cNvSpPr>
          <p:nvPr>
            <p:ph type="sldNum" sz="quarter" idx="10"/>
          </p:nvPr>
        </p:nvSpPr>
        <p:spPr/>
        <p:txBody>
          <a:bodyPr/>
          <a:lstStyle/>
          <a:p>
            <a:fld id="{EE2D5806-E51A-423A-8E61-4692EF578F75}" type="slidenum">
              <a:rPr lang="en-US" smtClean="0"/>
              <a:t>4</a:t>
            </a:fld>
            <a:endParaRPr lang="en-US"/>
          </a:p>
        </p:txBody>
      </p:sp>
    </p:spTree>
    <p:extLst>
      <p:ext uri="{BB962C8B-B14F-4D97-AF65-F5344CB8AC3E}">
        <p14:creationId xmlns:p14="http://schemas.microsoft.com/office/powerpoint/2010/main" val="15900667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E2D5806-E51A-423A-8E61-4692EF578F75}" type="slidenum">
              <a:rPr lang="en-US" smtClean="0"/>
              <a:t>5</a:t>
            </a:fld>
            <a:endParaRPr lang="en-US"/>
          </a:p>
        </p:txBody>
      </p:sp>
    </p:spTree>
    <p:extLst>
      <p:ext uri="{BB962C8B-B14F-4D97-AF65-F5344CB8AC3E}">
        <p14:creationId xmlns:p14="http://schemas.microsoft.com/office/powerpoint/2010/main" val="2680398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E2D5806-E51A-423A-8E61-4692EF578F75}" type="slidenum">
              <a:rPr lang="en-US" smtClean="0"/>
              <a:t>6</a:t>
            </a:fld>
            <a:endParaRPr lang="en-US"/>
          </a:p>
        </p:txBody>
      </p:sp>
    </p:spTree>
    <p:extLst>
      <p:ext uri="{BB962C8B-B14F-4D97-AF65-F5344CB8AC3E}">
        <p14:creationId xmlns:p14="http://schemas.microsoft.com/office/powerpoint/2010/main" val="7366902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E2D5806-E51A-423A-8E61-4692EF578F75}" type="slidenum">
              <a:rPr lang="en-US" smtClean="0"/>
              <a:t>9</a:t>
            </a:fld>
            <a:endParaRPr lang="en-US"/>
          </a:p>
        </p:txBody>
      </p:sp>
    </p:spTree>
    <p:extLst>
      <p:ext uri="{BB962C8B-B14F-4D97-AF65-F5344CB8AC3E}">
        <p14:creationId xmlns:p14="http://schemas.microsoft.com/office/powerpoint/2010/main" val="15537312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1122363"/>
            <a:ext cx="9144000" cy="2387600"/>
          </a:xfrm>
        </p:spPr>
        <p:txBody>
          <a:bodyPr anchor="b">
            <a:normAutofit/>
          </a:bodyPr>
          <a:lstStyle>
            <a:lvl1pPr algn="ctr">
              <a:defRPr sz="5400">
                <a:latin typeface="Gotham Light" panose="02000603030000020004" pitchFamily="2" charset="0"/>
              </a:defRPr>
            </a:lvl1pPr>
          </a:lstStyle>
          <a:p>
            <a:r>
              <a:rPr lang="en-US"/>
              <a:t>Holy Trinity </a:t>
            </a:r>
            <a:br>
              <a:rPr lang="en-US"/>
            </a:br>
            <a:r>
              <a:rPr lang="en-US"/>
              <a:t>Church of England </a:t>
            </a:r>
            <a:br>
              <a:rPr lang="en-US"/>
            </a:br>
            <a:r>
              <a:rPr lang="en-US"/>
              <a:t>Primary School</a:t>
            </a:r>
            <a:endParaRPr lang="en-GB"/>
          </a:p>
        </p:txBody>
      </p:sp>
      <p:sp>
        <p:nvSpPr>
          <p:cNvPr id="3" name="Subtitle 2"/>
          <p:cNvSpPr>
            <a:spLocks noGrp="1"/>
          </p:cNvSpPr>
          <p:nvPr>
            <p:ph type="subTitle" idx="1" hasCustomPrompt="1"/>
          </p:nvPr>
        </p:nvSpPr>
        <p:spPr>
          <a:xfrm>
            <a:off x="1524000" y="4058816"/>
            <a:ext cx="9144000" cy="961053"/>
          </a:xfrm>
        </p:spPr>
        <p:txBody>
          <a:bodyPr>
            <a:normAutofit/>
          </a:bodyPr>
          <a:lstStyle>
            <a:lvl1pPr marL="0" indent="0" algn="ctr">
              <a:buNone/>
              <a:defRPr sz="6000">
                <a:effectLst>
                  <a:innerShdw blurRad="63500" dist="50800">
                    <a:prstClr val="black">
                      <a:alpha val="50000"/>
                    </a:prstClr>
                  </a:innerShdw>
                </a:effectLst>
                <a:latin typeface="Gotham Light" panose="02000603030000020004"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WELCOME</a:t>
            </a:r>
          </a:p>
        </p:txBody>
      </p:sp>
    </p:spTree>
    <p:extLst>
      <p:ext uri="{BB962C8B-B14F-4D97-AF65-F5344CB8AC3E}">
        <p14:creationId xmlns:p14="http://schemas.microsoft.com/office/powerpoint/2010/main" val="37657355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0"/>
            <a:ext cx="5170714" cy="417674"/>
          </a:xfrm>
          <a:prstGeom prst="rect">
            <a:avLst/>
          </a:prstGeom>
        </p:spPr>
        <p:txBody>
          <a:bodyPr/>
          <a:lstStyle/>
          <a:p>
            <a:fld id="{1B040258-5CD6-4C0D-BBE4-8F4E94E8F66B}" type="datetimeFigureOut">
              <a:rPr lang="en-GB" smtClean="0"/>
              <a:t>30/09/2026</a:t>
            </a:fld>
            <a:endParaRPr lang="en-GB"/>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29DF5E22-0E82-4D78-8AA2-16FD52EF9CD7}" type="slidenum">
              <a:rPr lang="en-GB" smtClean="0"/>
              <a:t>‹#›</a:t>
            </a:fld>
            <a:endParaRPr lang="en-GB"/>
          </a:p>
        </p:txBody>
      </p:sp>
    </p:spTree>
    <p:extLst>
      <p:ext uri="{BB962C8B-B14F-4D97-AF65-F5344CB8AC3E}">
        <p14:creationId xmlns:p14="http://schemas.microsoft.com/office/powerpoint/2010/main" val="39219927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0"/>
            <a:ext cx="5170714" cy="417674"/>
          </a:xfrm>
          <a:prstGeom prst="rect">
            <a:avLst/>
          </a:prstGeom>
        </p:spPr>
        <p:txBody>
          <a:bodyPr/>
          <a:lstStyle/>
          <a:p>
            <a:fld id="{1B040258-5CD6-4C0D-BBE4-8F4E94E8F66B}" type="datetimeFigureOut">
              <a:rPr lang="en-GB" smtClean="0"/>
              <a:t>30/09/2026</a:t>
            </a:fld>
            <a:endParaRPr lang="en-GB"/>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29DF5E22-0E82-4D78-8AA2-16FD52EF9CD7}" type="slidenum">
              <a:rPr lang="en-GB" smtClean="0"/>
              <a:t>‹#›</a:t>
            </a:fld>
            <a:endParaRPr lang="en-GB"/>
          </a:p>
        </p:txBody>
      </p:sp>
    </p:spTree>
    <p:extLst>
      <p:ext uri="{BB962C8B-B14F-4D97-AF65-F5344CB8AC3E}">
        <p14:creationId xmlns:p14="http://schemas.microsoft.com/office/powerpoint/2010/main" val="11923011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1316764" y="687936"/>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a:xfrm>
            <a:off x="838200" y="6356350"/>
            <a:ext cx="5170714" cy="417674"/>
          </a:xfrm>
          <a:prstGeom prst="rect">
            <a:avLst/>
          </a:prstGeom>
        </p:spPr>
        <p:txBody>
          <a:bodyPr/>
          <a:lstStyle/>
          <a:p>
            <a:fld id="{1B040258-5CD6-4C0D-BBE4-8F4E94E8F66B}" type="datetimeFigureOut">
              <a:rPr lang="en-GB" smtClean="0"/>
              <a:t>30/09/2026</a:t>
            </a:fld>
            <a:endParaRPr lang="en-GB"/>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29DF5E22-0E82-4D78-8AA2-16FD52EF9CD7}" type="slidenum">
              <a:rPr lang="en-GB" smtClean="0"/>
              <a:t>‹#›</a:t>
            </a:fld>
            <a:endParaRPr lang="en-GB"/>
          </a:p>
        </p:txBody>
      </p:sp>
    </p:spTree>
    <p:extLst>
      <p:ext uri="{BB962C8B-B14F-4D97-AF65-F5344CB8AC3E}">
        <p14:creationId xmlns:p14="http://schemas.microsoft.com/office/powerpoint/2010/main" val="14966740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59706" y="1220868"/>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a:xfrm>
            <a:off x="838200" y="6356350"/>
            <a:ext cx="5170714" cy="417674"/>
          </a:xfrm>
          <a:prstGeom prst="rect">
            <a:avLst/>
          </a:prstGeom>
        </p:spPr>
        <p:txBody>
          <a:bodyPr/>
          <a:lstStyle/>
          <a:p>
            <a:fld id="{1B040258-5CD6-4C0D-BBE4-8F4E94E8F66B}" type="datetimeFigureOut">
              <a:rPr lang="en-GB" smtClean="0"/>
              <a:t>30/09/2026</a:t>
            </a:fld>
            <a:endParaRPr lang="en-GB"/>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GB"/>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29DF5E22-0E82-4D78-8AA2-16FD52EF9CD7}" type="slidenum">
              <a:rPr lang="en-GB" smtClean="0"/>
              <a:t>‹#›</a:t>
            </a:fld>
            <a:endParaRPr lang="en-GB"/>
          </a:p>
        </p:txBody>
      </p:sp>
    </p:spTree>
    <p:extLst>
      <p:ext uri="{BB962C8B-B14F-4D97-AF65-F5344CB8AC3E}">
        <p14:creationId xmlns:p14="http://schemas.microsoft.com/office/powerpoint/2010/main" val="12387825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a:xfrm>
            <a:off x="838200" y="6356350"/>
            <a:ext cx="5170714" cy="417674"/>
          </a:xfrm>
          <a:prstGeom prst="rect">
            <a:avLst/>
          </a:prstGeom>
        </p:spPr>
        <p:txBody>
          <a:bodyPr/>
          <a:lstStyle/>
          <a:p>
            <a:fld id="{1B040258-5CD6-4C0D-BBE4-8F4E94E8F66B}" type="datetimeFigureOut">
              <a:rPr lang="en-GB" smtClean="0"/>
              <a:t>30/09/2026</a:t>
            </a:fld>
            <a:endParaRPr lang="en-GB"/>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GB"/>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29DF5E22-0E82-4D78-8AA2-16FD52EF9CD7}" type="slidenum">
              <a:rPr lang="en-GB" smtClean="0"/>
              <a:t>‹#›</a:t>
            </a:fld>
            <a:endParaRPr lang="en-GB"/>
          </a:p>
        </p:txBody>
      </p:sp>
    </p:spTree>
    <p:extLst>
      <p:ext uri="{BB962C8B-B14F-4D97-AF65-F5344CB8AC3E}">
        <p14:creationId xmlns:p14="http://schemas.microsoft.com/office/powerpoint/2010/main" val="6622797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5170714" cy="417674"/>
          </a:xfrm>
          <a:prstGeom prst="rect">
            <a:avLst/>
          </a:prstGeom>
        </p:spPr>
        <p:txBody>
          <a:bodyPr/>
          <a:lstStyle/>
          <a:p>
            <a:fld id="{1B040258-5CD6-4C0D-BBE4-8F4E94E8F66B}" type="datetimeFigureOut">
              <a:rPr lang="en-GB" smtClean="0"/>
              <a:t>30/09/2026</a:t>
            </a:fld>
            <a:endParaRPr lang="en-GB"/>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GB"/>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29DF5E22-0E82-4D78-8AA2-16FD52EF9CD7}" type="slidenum">
              <a:rPr lang="en-GB" smtClean="0"/>
              <a:t>‹#›</a:t>
            </a:fld>
            <a:endParaRPr lang="en-GB"/>
          </a:p>
        </p:txBody>
      </p:sp>
    </p:spTree>
    <p:extLst>
      <p:ext uri="{BB962C8B-B14F-4D97-AF65-F5344CB8AC3E}">
        <p14:creationId xmlns:p14="http://schemas.microsoft.com/office/powerpoint/2010/main" val="11408822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5170714" cy="417674"/>
          </a:xfrm>
          <a:prstGeom prst="rect">
            <a:avLst/>
          </a:prstGeom>
        </p:spPr>
        <p:txBody>
          <a:bodyPr/>
          <a:lstStyle/>
          <a:p>
            <a:fld id="{1B040258-5CD6-4C0D-BBE4-8F4E94E8F66B}" type="datetimeFigureOut">
              <a:rPr lang="en-GB" smtClean="0"/>
              <a:t>30/09/2026</a:t>
            </a:fld>
            <a:endParaRPr lang="en-GB"/>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29DF5E22-0E82-4D78-8AA2-16FD52EF9CD7}" type="slidenum">
              <a:rPr lang="en-GB" smtClean="0"/>
              <a:t>‹#›</a:t>
            </a:fld>
            <a:endParaRPr lang="en-GB"/>
          </a:p>
        </p:txBody>
      </p:sp>
    </p:spTree>
    <p:extLst>
      <p:ext uri="{BB962C8B-B14F-4D97-AF65-F5344CB8AC3E}">
        <p14:creationId xmlns:p14="http://schemas.microsoft.com/office/powerpoint/2010/main" val="7432087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5170714" cy="417674"/>
          </a:xfrm>
          <a:prstGeom prst="rect">
            <a:avLst/>
          </a:prstGeom>
        </p:spPr>
        <p:txBody>
          <a:bodyPr/>
          <a:lstStyle/>
          <a:p>
            <a:fld id="{1B040258-5CD6-4C0D-BBE4-8F4E94E8F66B}" type="datetimeFigureOut">
              <a:rPr lang="en-GB" smtClean="0"/>
              <a:t>30/09/2026</a:t>
            </a:fld>
            <a:endParaRPr lang="en-GB"/>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GB"/>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29DF5E22-0E82-4D78-8AA2-16FD52EF9CD7}" type="slidenum">
              <a:rPr lang="en-GB" smtClean="0"/>
              <a:t>‹#›</a:t>
            </a:fld>
            <a:endParaRPr lang="en-GB"/>
          </a:p>
        </p:txBody>
      </p:sp>
    </p:spTree>
    <p:extLst>
      <p:ext uri="{BB962C8B-B14F-4D97-AF65-F5344CB8AC3E}">
        <p14:creationId xmlns:p14="http://schemas.microsoft.com/office/powerpoint/2010/main" val="19612560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0"/>
            <a:ext cx="5170714" cy="417674"/>
          </a:xfrm>
          <a:prstGeom prst="rect">
            <a:avLst/>
          </a:prstGeom>
        </p:spPr>
        <p:txBody>
          <a:bodyPr/>
          <a:lstStyle/>
          <a:p>
            <a:fld id="{1B040258-5CD6-4C0D-BBE4-8F4E94E8F66B}" type="datetimeFigureOut">
              <a:rPr lang="en-GB" smtClean="0"/>
              <a:t>30/09/2026</a:t>
            </a:fld>
            <a:endParaRPr lang="en-GB"/>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29DF5E22-0E82-4D78-8AA2-16FD52EF9CD7}" type="slidenum">
              <a:rPr lang="en-GB" smtClean="0"/>
              <a:t>‹#›</a:t>
            </a:fld>
            <a:endParaRPr lang="en-GB"/>
          </a:p>
        </p:txBody>
      </p:sp>
    </p:spTree>
    <p:extLst>
      <p:ext uri="{BB962C8B-B14F-4D97-AF65-F5344CB8AC3E}">
        <p14:creationId xmlns:p14="http://schemas.microsoft.com/office/powerpoint/2010/main" val="13087769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838200" y="6356350"/>
            <a:ext cx="5170714" cy="417674"/>
          </a:xfrm>
          <a:prstGeom prst="rect">
            <a:avLst/>
          </a:prstGeom>
        </p:spPr>
        <p:txBody>
          <a:bodyPr/>
          <a:lstStyle/>
          <a:p>
            <a:fld id="{1B040258-5CD6-4C0D-BBE4-8F4E94E8F66B}" type="datetimeFigureOut">
              <a:rPr lang="en-GB" smtClean="0"/>
              <a:t>30/09/2026</a:t>
            </a:fld>
            <a:endParaRPr lang="en-GB"/>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29DF5E22-0E82-4D78-8AA2-16FD52EF9CD7}" type="slidenum">
              <a:rPr lang="en-GB" smtClean="0"/>
              <a:t>‹#›</a:t>
            </a:fld>
            <a:endParaRPr lang="en-GB"/>
          </a:p>
        </p:txBody>
      </p:sp>
    </p:spTree>
    <p:extLst>
      <p:ext uri="{BB962C8B-B14F-4D97-AF65-F5344CB8AC3E}">
        <p14:creationId xmlns:p14="http://schemas.microsoft.com/office/powerpoint/2010/main" val="41079924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09999"/>
            </a:gs>
            <a:gs pos="100000">
              <a:srgbClr val="F7FDFC"/>
            </a:gs>
            <a:gs pos="69000">
              <a:srgbClr val="F7FDFC"/>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6"/>
            <a:ext cx="10515600" cy="398734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6" name="Picture 5" descr="A black background with yellow text&#10;&#10;AI-generated content may be incorrect.">
            <a:extLst>
              <a:ext uri="{FF2B5EF4-FFF2-40B4-BE49-F238E27FC236}">
                <a16:creationId xmlns:a16="http://schemas.microsoft.com/office/drawing/2014/main" id="{D503F007-671F-1A71-844F-A4ACD1F46AE6}"/>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302064" y="5812972"/>
            <a:ext cx="4423761" cy="822090"/>
          </a:xfrm>
          <a:prstGeom prst="rect">
            <a:avLst/>
          </a:prstGeom>
        </p:spPr>
      </p:pic>
    </p:spTree>
    <p:extLst>
      <p:ext uri="{BB962C8B-B14F-4D97-AF65-F5344CB8AC3E}">
        <p14:creationId xmlns:p14="http://schemas.microsoft.com/office/powerpoint/2010/main" val="17500802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3.png"/><Relationship Id="rId5" Type="http://schemas.openxmlformats.org/officeDocument/2006/relationships/image" Target="../media/image4.jpeg"/><Relationship Id="rId4"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3.png"/><Relationship Id="rId5" Type="http://schemas.openxmlformats.org/officeDocument/2006/relationships/image" Target="../media/image5.png"/><Relationship Id="rId4"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3.png"/><Relationship Id="rId4"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3.png"/><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3.png"/><Relationship Id="rId4"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23735" y="649415"/>
            <a:ext cx="4641207" cy="1569660"/>
          </a:xfrm>
          <a:prstGeom prst="rect">
            <a:avLst/>
          </a:prstGeom>
        </p:spPr>
        <p:txBody>
          <a:bodyPr wrap="none">
            <a:spAutoFit/>
          </a:bodyPr>
          <a:lstStyle/>
          <a:p>
            <a:pPr algn="ctr"/>
            <a:r>
              <a:rPr lang="en-GB" altLang="en-US" sz="9600">
                <a:latin typeface="Arial Narrow" panose="020B0606020202030204" pitchFamily="34" charset="0"/>
              </a:rPr>
              <a:t>Welcome</a:t>
            </a:r>
            <a:r>
              <a:rPr lang="en-GB" altLang="en-US" sz="8800">
                <a:latin typeface="Comic Sans MS" panose="030F0702030302020204" pitchFamily="66" charset="0"/>
              </a:rPr>
              <a:t>!</a:t>
            </a:r>
          </a:p>
        </p:txBody>
      </p:sp>
      <p:sp>
        <p:nvSpPr>
          <p:cNvPr id="3" name="TextBox 2"/>
          <p:cNvSpPr txBox="1"/>
          <p:nvPr/>
        </p:nvSpPr>
        <p:spPr>
          <a:xfrm>
            <a:off x="147885" y="2406196"/>
            <a:ext cx="6889080" cy="2308324"/>
          </a:xfrm>
          <a:prstGeom prst="rect">
            <a:avLst/>
          </a:prstGeom>
          <a:noFill/>
        </p:spPr>
        <p:txBody>
          <a:bodyPr wrap="square" rtlCol="0">
            <a:spAutoFit/>
          </a:bodyPr>
          <a:lstStyle/>
          <a:p>
            <a:pPr algn="ctr"/>
            <a:r>
              <a:rPr lang="en-GB" sz="4800">
                <a:latin typeface="Arial Narrow" panose="020B0606020202030204" pitchFamily="34" charset="0"/>
              </a:rPr>
              <a:t>Curriculum Information for Parents of Children moving to Year 1</a:t>
            </a:r>
            <a:endParaRPr lang="en-US" sz="4800">
              <a:latin typeface="Arial Narrow" panose="020B0606020202030204" pitchFamily="34" charset="0"/>
            </a:endParaRPr>
          </a:p>
        </p:txBody>
      </p:sp>
      <p:pic>
        <p:nvPicPr>
          <p:cNvPr id="5" name="Picture 4"/>
          <p:cNvPicPr>
            <a:picLocks noChangeAspect="1"/>
          </p:cNvPicPr>
          <p:nvPr/>
        </p:nvPicPr>
        <p:blipFill>
          <a:blip r:embed="rId4"/>
          <a:stretch>
            <a:fillRect/>
          </a:stretch>
        </p:blipFill>
        <p:spPr>
          <a:xfrm>
            <a:off x="7006357" y="3859618"/>
            <a:ext cx="4980190" cy="2830696"/>
          </a:xfrm>
          <a:prstGeom prst="rect">
            <a:avLst/>
          </a:prstGeom>
        </p:spPr>
      </p:pic>
      <p:pic>
        <p:nvPicPr>
          <p:cNvPr id="6" name="Recorded Sound">
            <a:hlinkClick r:id="" action="ppaction://media"/>
            <a:extLst>
              <a:ext uri="{FF2B5EF4-FFF2-40B4-BE49-F238E27FC236}">
                <a16:creationId xmlns:a16="http://schemas.microsoft.com/office/drawing/2014/main" id="{446B81E0-9833-F47D-357D-CDADA65F57C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496452" y="1849889"/>
            <a:ext cx="406400" cy="406400"/>
          </a:xfrm>
          <a:prstGeom prst="rect">
            <a:avLst/>
          </a:prstGeom>
        </p:spPr>
      </p:pic>
    </p:spTree>
    <p:extLst>
      <p:ext uri="{BB962C8B-B14F-4D97-AF65-F5344CB8AC3E}">
        <p14:creationId xmlns:p14="http://schemas.microsoft.com/office/powerpoint/2010/main" val="2813123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84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74467"/>
            <a:ext cx="10515600" cy="1325563"/>
          </a:xfrm>
        </p:spPr>
        <p:txBody>
          <a:bodyPr/>
          <a:lstStyle/>
          <a:p>
            <a:r>
              <a:rPr lang="en-GB"/>
              <a:t>Staff Names and locations</a:t>
            </a:r>
            <a:endParaRPr lang="en-US"/>
          </a:p>
        </p:txBody>
      </p:sp>
      <p:sp>
        <p:nvSpPr>
          <p:cNvPr id="3" name="Content Placeholder 2"/>
          <p:cNvSpPr>
            <a:spLocks noGrp="1"/>
          </p:cNvSpPr>
          <p:nvPr>
            <p:ph idx="1"/>
          </p:nvPr>
        </p:nvSpPr>
        <p:spPr>
          <a:xfrm>
            <a:off x="838200" y="816250"/>
            <a:ext cx="10619509" cy="4890654"/>
          </a:xfrm>
        </p:spPr>
        <p:txBody>
          <a:bodyPr>
            <a:normAutofit/>
          </a:bodyPr>
          <a:lstStyle/>
          <a:p>
            <a:pPr marL="0" indent="0">
              <a:buNone/>
            </a:pPr>
            <a:r>
              <a:rPr lang="en-US" sz="4000"/>
              <a:t>Mr. Tom Bromige – Class 3 Teacher</a:t>
            </a:r>
          </a:p>
          <a:p>
            <a:pPr marL="0" indent="0">
              <a:buNone/>
            </a:pPr>
            <a:r>
              <a:rPr lang="en-US" sz="4000"/>
              <a:t>Miss Zoe King– Class 4 Teacher</a:t>
            </a:r>
          </a:p>
          <a:p>
            <a:pPr marL="0" indent="0">
              <a:buNone/>
            </a:pPr>
            <a:endParaRPr lang="en-US"/>
          </a:p>
          <a:p>
            <a:pPr marL="0" indent="0">
              <a:buNone/>
            </a:pPr>
            <a:endParaRPr lang="en-US"/>
          </a:p>
        </p:txBody>
      </p:sp>
      <p:pic>
        <p:nvPicPr>
          <p:cNvPr id="6" name="Recorded Sound">
            <a:hlinkClick r:id="" action="ppaction://media"/>
            <a:extLst>
              <a:ext uri="{FF2B5EF4-FFF2-40B4-BE49-F238E27FC236}">
                <a16:creationId xmlns:a16="http://schemas.microsoft.com/office/drawing/2014/main" id="{2FD1462A-84FE-BC06-9933-7D5DD1F7684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27656" y="1735413"/>
            <a:ext cx="406400" cy="406400"/>
          </a:xfrm>
          <a:prstGeom prst="rect">
            <a:avLst/>
          </a:prstGeom>
        </p:spPr>
      </p:pic>
    </p:spTree>
    <p:extLst>
      <p:ext uri="{BB962C8B-B14F-4D97-AF65-F5344CB8AC3E}">
        <p14:creationId xmlns:p14="http://schemas.microsoft.com/office/powerpoint/2010/main" val="3798117066"/>
      </p:ext>
    </p:extLst>
  </p:cSld>
  <p:clrMapOvr>
    <a:masterClrMapping/>
  </p:clrMapOvr>
  <mc:AlternateContent xmlns:mc="http://schemas.openxmlformats.org/markup-compatibility/2006" xmlns:p14="http://schemas.microsoft.com/office/powerpoint/2010/main">
    <mc:Choice Requires="p14">
      <p:transition spd="slow" p14:dur="2000" advTm="22350"/>
    </mc:Choice>
    <mc:Fallback xmlns="">
      <p:transition spd="slow" advTm="223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358"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a:t>Theme for the Autumn Term</a:t>
            </a:r>
            <a:endParaRPr lang="en-US" b="1"/>
          </a:p>
        </p:txBody>
      </p:sp>
      <p:sp>
        <p:nvSpPr>
          <p:cNvPr id="3" name="Content Placeholder 2"/>
          <p:cNvSpPr>
            <a:spLocks noGrp="1"/>
          </p:cNvSpPr>
          <p:nvPr>
            <p:ph idx="1"/>
          </p:nvPr>
        </p:nvSpPr>
        <p:spPr>
          <a:xfrm>
            <a:off x="253388" y="1944774"/>
            <a:ext cx="11464429" cy="4462729"/>
          </a:xfrm>
        </p:spPr>
        <p:txBody>
          <a:bodyPr>
            <a:normAutofit/>
          </a:bodyPr>
          <a:lstStyle/>
          <a:p>
            <a:pPr marL="0" indent="0">
              <a:buNone/>
            </a:pPr>
            <a:r>
              <a:rPr lang="en-US" sz="3600" b="1"/>
              <a:t>Year 1</a:t>
            </a:r>
          </a:p>
          <a:p>
            <a:pPr marL="0" indent="0">
              <a:buNone/>
            </a:pPr>
            <a:r>
              <a:rPr lang="en-US" sz="3200"/>
              <a:t>Once Upon A Time </a:t>
            </a:r>
            <a:r>
              <a:rPr lang="en-GB" sz="2400" i="1"/>
              <a:t>The children will be reading, writing about and creating a piece of art based on lots of different traditional tales, including Little Red Riding Hood as well as reading Autumn themed stories such as The Leaf Thief and Don’t Hog the Hedge.  After the half term we will explore The Gruffalo, Stick Man and Zog.</a:t>
            </a:r>
          </a:p>
          <a:p>
            <a:pPr marL="0" indent="0">
              <a:buNone/>
            </a:pPr>
            <a:r>
              <a:rPr lang="en-GB" sz="2400" i="1"/>
              <a:t>-In art we are looking at collage and linking this to Little Red Riding Hood.</a:t>
            </a:r>
          </a:p>
          <a:p>
            <a:pPr marL="0" indent="0">
              <a:buNone/>
            </a:pPr>
            <a:r>
              <a:rPr lang="en-GB" sz="2400" i="1"/>
              <a:t>-In DT we will be making salads and after the half term we will be making moving pictures.</a:t>
            </a:r>
          </a:p>
          <a:p>
            <a:pPr marL="0" indent="0">
              <a:buNone/>
            </a:pPr>
            <a:r>
              <a:rPr lang="en-GB" sz="2400" i="1"/>
              <a:t> - As part of our Science work linked to this topic, we will be exploring Everyday Materials including their properties.</a:t>
            </a:r>
          </a:p>
          <a:p>
            <a:pPr marL="0" indent="0">
              <a:buNone/>
            </a:pPr>
            <a:r>
              <a:rPr lang="en-GB" sz="2400" i="1"/>
              <a:t> </a:t>
            </a:r>
            <a:endParaRPr lang="en-US" sz="3200"/>
          </a:p>
        </p:txBody>
      </p:sp>
      <p:pic>
        <p:nvPicPr>
          <p:cNvPr id="4" name="Recorded Sound">
            <a:hlinkClick r:id="" action="ppaction://media"/>
            <a:extLst>
              <a:ext uri="{FF2B5EF4-FFF2-40B4-BE49-F238E27FC236}">
                <a16:creationId xmlns:a16="http://schemas.microsoft.com/office/drawing/2014/main" id="{9250ADBA-5670-D57B-3500-75A1C744152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093200" y="1843568"/>
            <a:ext cx="406400" cy="406400"/>
          </a:xfrm>
          <a:prstGeom prst="rect">
            <a:avLst/>
          </a:prstGeom>
        </p:spPr>
      </p:pic>
    </p:spTree>
    <p:extLst>
      <p:ext uri="{BB962C8B-B14F-4D97-AF65-F5344CB8AC3E}">
        <p14:creationId xmlns:p14="http://schemas.microsoft.com/office/powerpoint/2010/main" val="3830361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551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a:t>Mathematics – Autumn Term</a:t>
            </a:r>
            <a:endParaRPr lang="en-US" b="1"/>
          </a:p>
        </p:txBody>
      </p:sp>
      <p:sp>
        <p:nvSpPr>
          <p:cNvPr id="3" name="Content Placeholder 2"/>
          <p:cNvSpPr>
            <a:spLocks noGrp="1"/>
          </p:cNvSpPr>
          <p:nvPr>
            <p:ph idx="1"/>
          </p:nvPr>
        </p:nvSpPr>
        <p:spPr/>
        <p:txBody>
          <a:bodyPr>
            <a:normAutofit/>
          </a:bodyPr>
          <a:lstStyle/>
          <a:p>
            <a:pPr>
              <a:buFont typeface="Wingdings" panose="05000000000000000000" pitchFamily="2" charset="2"/>
              <a:buChar char="v"/>
              <a:defRPr/>
            </a:pPr>
            <a:r>
              <a:rPr lang="en-GB">
                <a:latin typeface="Calibri" panose="020F0502020204030204" pitchFamily="34" charset="0"/>
              </a:rPr>
              <a:t>Number focus (place value within 20)</a:t>
            </a:r>
          </a:p>
          <a:p>
            <a:pPr>
              <a:buFont typeface="Wingdings" panose="05000000000000000000" pitchFamily="2" charset="2"/>
              <a:buChar char="v"/>
              <a:defRPr/>
            </a:pPr>
            <a:r>
              <a:rPr lang="en-GB">
                <a:latin typeface="Calibri" panose="020F0502020204030204" pitchFamily="34" charset="0"/>
              </a:rPr>
              <a:t>Applying through calculations (addition and subtraction)</a:t>
            </a:r>
          </a:p>
          <a:p>
            <a:pPr>
              <a:buFont typeface="Wingdings" panose="05000000000000000000" pitchFamily="2" charset="2"/>
              <a:buChar char="v"/>
              <a:defRPr/>
            </a:pPr>
            <a:r>
              <a:rPr lang="en-GB">
                <a:latin typeface="Calibri" panose="020F0502020204030204" pitchFamily="34" charset="0"/>
              </a:rPr>
              <a:t>Number bonds to 10 (quick recall)- Lots of practice of counting and bonds </a:t>
            </a:r>
          </a:p>
          <a:p>
            <a:pPr>
              <a:buFont typeface="Wingdings" panose="05000000000000000000" pitchFamily="2" charset="2"/>
              <a:buChar char="v"/>
              <a:defRPr/>
            </a:pPr>
            <a:r>
              <a:rPr lang="en-GB">
                <a:latin typeface="Calibri" panose="020F0502020204030204" pitchFamily="34" charset="0"/>
              </a:rPr>
              <a:t>Shape</a:t>
            </a:r>
          </a:p>
        </p:txBody>
      </p:sp>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60095" y="4045914"/>
            <a:ext cx="2497886" cy="2071418"/>
          </a:xfrm>
          <a:prstGeom prst="rect">
            <a:avLst/>
          </a:prstGeom>
        </p:spPr>
      </p:pic>
      <p:pic>
        <p:nvPicPr>
          <p:cNvPr id="7" name="Recorded Sound">
            <a:hlinkClick r:id="" action="ppaction://media"/>
            <a:extLst>
              <a:ext uri="{FF2B5EF4-FFF2-40B4-BE49-F238E27FC236}">
                <a16:creationId xmlns:a16="http://schemas.microsoft.com/office/drawing/2014/main" id="{81A84319-EECC-D6CF-3848-EDB1D1B6D8F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3351619" y="3842714"/>
            <a:ext cx="406400" cy="406400"/>
          </a:xfrm>
          <a:prstGeom prst="rect">
            <a:avLst/>
          </a:prstGeom>
        </p:spPr>
      </p:pic>
    </p:spTree>
    <p:extLst>
      <p:ext uri="{BB962C8B-B14F-4D97-AF65-F5344CB8AC3E}">
        <p14:creationId xmlns:p14="http://schemas.microsoft.com/office/powerpoint/2010/main" val="3956439653"/>
      </p:ext>
    </p:extLst>
  </p:cSld>
  <p:clrMapOvr>
    <a:masterClrMapping/>
  </p:clrMapOvr>
  <mc:AlternateContent xmlns:mc="http://schemas.openxmlformats.org/markup-compatibility/2006" xmlns:p14="http://schemas.microsoft.com/office/powerpoint/2010/main">
    <mc:Choice Requires="p14">
      <p:transition spd="slow" p14:dur="2000" advTm="17125"/>
    </mc:Choice>
    <mc:Fallback xmlns="">
      <p:transition spd="slow" advTm="171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4987"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8453"/>
            <a:ext cx="10515600" cy="1325563"/>
          </a:xfrm>
        </p:spPr>
        <p:txBody>
          <a:bodyPr/>
          <a:lstStyle/>
          <a:p>
            <a:r>
              <a:rPr lang="en-GB" b="1"/>
              <a:t>Reading</a:t>
            </a:r>
            <a:endParaRPr lang="en-US" b="1"/>
          </a:p>
        </p:txBody>
      </p:sp>
      <p:sp>
        <p:nvSpPr>
          <p:cNvPr id="3" name="Content Placeholder 2"/>
          <p:cNvSpPr>
            <a:spLocks noGrp="1"/>
          </p:cNvSpPr>
          <p:nvPr>
            <p:ph idx="1"/>
          </p:nvPr>
        </p:nvSpPr>
        <p:spPr>
          <a:xfrm>
            <a:off x="838200" y="1105217"/>
            <a:ext cx="10778544" cy="4970783"/>
          </a:xfrm>
        </p:spPr>
        <p:txBody>
          <a:bodyPr>
            <a:normAutofit fontScale="85000" lnSpcReduction="20000"/>
          </a:bodyPr>
          <a:lstStyle/>
          <a:p>
            <a:pPr>
              <a:buFont typeface="Wingdings" panose="05000000000000000000" pitchFamily="2" charset="2"/>
              <a:buChar char="v"/>
              <a:defRPr/>
            </a:pPr>
            <a:r>
              <a:rPr lang="en-GB" sz="3100">
                <a:latin typeface="Calibri" panose="020F0502020204030204" pitchFamily="34" charset="0"/>
              </a:rPr>
              <a:t>This year the children will continue their work from reception and will be reading Little Wandle books. The children will read whenever possible three times a week with an adult. In the first session, we will focus on reading skills such as blending and decoding. In the second session, the children will read the same book again, this time reading with a focus on expression and the third session will focus on comprehension.</a:t>
            </a:r>
            <a:br>
              <a:rPr lang="en-GB" sz="3100">
                <a:latin typeface="Calibri" panose="020F0502020204030204" pitchFamily="34" charset="0"/>
              </a:rPr>
            </a:br>
            <a:r>
              <a:rPr lang="en-GB" sz="3100">
                <a:latin typeface="Calibri" panose="020F0502020204030204" pitchFamily="34" charset="0"/>
              </a:rPr>
              <a:t>Reading is also taught using focus texts in English lessons.</a:t>
            </a:r>
          </a:p>
          <a:p>
            <a:pPr>
              <a:buFont typeface="Wingdings" panose="05000000000000000000" pitchFamily="2" charset="2"/>
              <a:buChar char="v"/>
              <a:defRPr/>
            </a:pPr>
            <a:r>
              <a:rPr lang="en-GB" sz="3100">
                <a:latin typeface="Calibri" panose="020F0502020204030204" pitchFamily="34" charset="0"/>
              </a:rPr>
              <a:t>After they have completed these three sessions, the children will bring their Little Wandle book home to read to you.</a:t>
            </a:r>
          </a:p>
          <a:p>
            <a:pPr>
              <a:buFont typeface="Wingdings" panose="05000000000000000000" pitchFamily="2" charset="2"/>
              <a:buChar char="v"/>
              <a:defRPr/>
            </a:pPr>
            <a:r>
              <a:rPr lang="en-GB" sz="3100">
                <a:latin typeface="Calibri" panose="020F0502020204030204" pitchFamily="34" charset="0"/>
              </a:rPr>
              <a:t>Each week, your child will visit the library to choose a book to share with you. This may not necessarily be at their reading level, but a book that the child is interested in exploring.</a:t>
            </a:r>
          </a:p>
          <a:p>
            <a:pPr>
              <a:buFont typeface="Wingdings" panose="05000000000000000000" pitchFamily="2" charset="2"/>
              <a:buChar char="v"/>
              <a:defRPr/>
            </a:pPr>
            <a:r>
              <a:rPr lang="en-GB" sz="3100">
                <a:latin typeface="Calibri" panose="020F0502020204030204" pitchFamily="34" charset="0"/>
              </a:rPr>
              <a:t>We would appreciate you signing the Reading Diary when you hear your child read at home. Writing a comment is optional. </a:t>
            </a:r>
          </a:p>
          <a:p>
            <a:pPr>
              <a:buFont typeface="Wingdings" panose="05000000000000000000" pitchFamily="2" charset="2"/>
              <a:buChar char="v"/>
              <a:defRPr/>
            </a:pPr>
            <a:r>
              <a:rPr lang="en-GB" sz="3100">
                <a:latin typeface="Calibri" panose="020F0502020204030204" pitchFamily="34" charset="0"/>
              </a:rPr>
              <a:t>We recommend the children </a:t>
            </a:r>
            <a:r>
              <a:rPr lang="en-GB" sz="3100" b="1">
                <a:latin typeface="Calibri" panose="020F0502020204030204" pitchFamily="34" charset="0"/>
              </a:rPr>
              <a:t>read at least 5 times a week at home</a:t>
            </a:r>
            <a:r>
              <a:rPr lang="en-GB" sz="3100">
                <a:latin typeface="Calibri" panose="020F0502020204030204" pitchFamily="34" charset="0"/>
              </a:rPr>
              <a:t>.</a:t>
            </a:r>
          </a:p>
        </p:txBody>
      </p:sp>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79441" y="5541483"/>
            <a:ext cx="1663999" cy="1167283"/>
          </a:xfrm>
          <a:prstGeom prst="rect">
            <a:avLst/>
          </a:prstGeom>
        </p:spPr>
      </p:pic>
      <p:pic>
        <p:nvPicPr>
          <p:cNvPr id="4" name="Recorded Sound">
            <a:hlinkClick r:id="" action="ppaction://media"/>
            <a:extLst>
              <a:ext uri="{FF2B5EF4-FFF2-40B4-BE49-F238E27FC236}">
                <a16:creationId xmlns:a16="http://schemas.microsoft.com/office/drawing/2014/main" id="{E817BE57-A9B0-B54E-96D7-09456EF10B3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178260" y="698817"/>
            <a:ext cx="406400" cy="406400"/>
          </a:xfrm>
          <a:prstGeom prst="rect">
            <a:avLst/>
          </a:prstGeom>
        </p:spPr>
      </p:pic>
    </p:spTree>
    <p:extLst>
      <p:ext uri="{BB962C8B-B14F-4D97-AF65-F5344CB8AC3E}">
        <p14:creationId xmlns:p14="http://schemas.microsoft.com/office/powerpoint/2010/main" val="263575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837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9455" y="0"/>
            <a:ext cx="10515600" cy="1325563"/>
          </a:xfrm>
        </p:spPr>
        <p:txBody>
          <a:bodyPr/>
          <a:lstStyle/>
          <a:p>
            <a:r>
              <a:rPr lang="en-GB" b="1"/>
              <a:t>Phonics</a:t>
            </a:r>
            <a:endParaRPr lang="en-US" b="1"/>
          </a:p>
        </p:txBody>
      </p:sp>
      <p:sp>
        <p:nvSpPr>
          <p:cNvPr id="3" name="Content Placeholder 2"/>
          <p:cNvSpPr>
            <a:spLocks noGrp="1"/>
          </p:cNvSpPr>
          <p:nvPr>
            <p:ph idx="1"/>
          </p:nvPr>
        </p:nvSpPr>
        <p:spPr>
          <a:xfrm>
            <a:off x="613304" y="1325563"/>
            <a:ext cx="11090564" cy="4490097"/>
          </a:xfrm>
        </p:spPr>
        <p:txBody>
          <a:bodyPr>
            <a:normAutofit/>
          </a:bodyPr>
          <a:lstStyle/>
          <a:p>
            <a:pPr>
              <a:buFont typeface="Wingdings" panose="05000000000000000000" pitchFamily="2" charset="2"/>
              <a:buChar char="v"/>
            </a:pPr>
            <a:r>
              <a:rPr lang="en-GB" altLang="en-US">
                <a:latin typeface="Calibri" panose="020F0502020204030204" pitchFamily="34" charset="0"/>
              </a:rPr>
              <a:t>Daily sessions</a:t>
            </a:r>
          </a:p>
          <a:p>
            <a:pPr>
              <a:buFont typeface="Wingdings" panose="05000000000000000000" pitchFamily="2" charset="2"/>
              <a:buChar char="v"/>
            </a:pPr>
            <a:r>
              <a:rPr lang="en-GB" altLang="en-US">
                <a:latin typeface="Calibri" panose="020F0502020204030204" pitchFamily="34" charset="0"/>
              </a:rPr>
              <a:t>We will build on the children’s learning in EYFS and will be following the Little Wandle program. </a:t>
            </a:r>
          </a:p>
          <a:p>
            <a:pPr>
              <a:buFont typeface="Wingdings" panose="05000000000000000000" pitchFamily="2" charset="2"/>
              <a:buChar char="v"/>
            </a:pPr>
            <a:r>
              <a:rPr lang="en-GB" altLang="en-US">
                <a:latin typeface="Calibri" panose="020F0502020204030204" pitchFamily="34" charset="0"/>
              </a:rPr>
              <a:t>Children will be assessed each half term on their progress and will be targeted for intervention work if necessary. </a:t>
            </a:r>
          </a:p>
          <a:p>
            <a:pPr>
              <a:buFont typeface="Wingdings" panose="05000000000000000000" pitchFamily="2" charset="2"/>
              <a:buChar char="v"/>
            </a:pPr>
            <a:r>
              <a:rPr lang="en-GB" altLang="en-US">
                <a:latin typeface="Calibri" panose="020F0502020204030204" pitchFamily="34" charset="0"/>
              </a:rPr>
              <a:t>Children who have found the learning difficult in phonics will be targeted for intervention work in the afternoon.</a:t>
            </a:r>
          </a:p>
          <a:p>
            <a:pPr>
              <a:buFont typeface="Wingdings" panose="05000000000000000000" pitchFamily="2" charset="2"/>
              <a:buChar char="v"/>
            </a:pPr>
            <a:r>
              <a:rPr lang="en-GB" altLang="en-US">
                <a:latin typeface="Calibri" panose="020F0502020204030204" pitchFamily="34" charset="0"/>
              </a:rPr>
              <a:t>Year 1 phonics screening in June next year – more information in the Spring term.</a:t>
            </a:r>
          </a:p>
        </p:txBody>
      </p:sp>
      <p:pic>
        <p:nvPicPr>
          <p:cNvPr id="5" name="Recorded Sound">
            <a:hlinkClick r:id="" action="ppaction://media"/>
            <a:extLst>
              <a:ext uri="{FF2B5EF4-FFF2-40B4-BE49-F238E27FC236}">
                <a16:creationId xmlns:a16="http://schemas.microsoft.com/office/drawing/2014/main" id="{C9C34C61-6E59-3283-1ADD-038FDC5A8D8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795488" y="5329237"/>
            <a:ext cx="406400" cy="406400"/>
          </a:xfrm>
          <a:prstGeom prst="rect">
            <a:avLst/>
          </a:prstGeom>
        </p:spPr>
      </p:pic>
    </p:spTree>
    <p:extLst>
      <p:ext uri="{BB962C8B-B14F-4D97-AF65-F5344CB8AC3E}">
        <p14:creationId xmlns:p14="http://schemas.microsoft.com/office/powerpoint/2010/main" val="883221855"/>
      </p:ext>
    </p:extLst>
  </p:cSld>
  <p:clrMapOvr>
    <a:masterClrMapping/>
  </p:clrMapOvr>
  <mc:AlternateContent xmlns:mc="http://schemas.openxmlformats.org/markup-compatibility/2006" xmlns:p14="http://schemas.microsoft.com/office/powerpoint/2010/main">
    <mc:Choice Requires="p14">
      <p:transition spd="slow" p14:dur="2000" advTm="49579"/>
    </mc:Choice>
    <mc:Fallback xmlns="">
      <p:transition spd="slow" advTm="495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331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a:t>English</a:t>
            </a:r>
            <a:endParaRPr lang="en-US" b="1"/>
          </a:p>
        </p:txBody>
      </p:sp>
      <p:sp>
        <p:nvSpPr>
          <p:cNvPr id="3" name="Content Placeholder 2"/>
          <p:cNvSpPr>
            <a:spLocks noGrp="1"/>
          </p:cNvSpPr>
          <p:nvPr>
            <p:ph idx="1"/>
          </p:nvPr>
        </p:nvSpPr>
        <p:spPr>
          <a:xfrm>
            <a:off x="631166" y="1690688"/>
            <a:ext cx="10515600" cy="3987346"/>
          </a:xfrm>
        </p:spPr>
        <p:txBody>
          <a:bodyPr>
            <a:normAutofit fontScale="92500" lnSpcReduction="10000"/>
          </a:bodyPr>
          <a:lstStyle/>
          <a:p>
            <a:pPr>
              <a:buFont typeface="Wingdings" panose="05000000000000000000" pitchFamily="2" charset="2"/>
              <a:buChar char="v"/>
              <a:defRPr/>
            </a:pPr>
            <a:r>
              <a:rPr lang="en-GB" b="1">
                <a:latin typeface="Calibri" panose="020F0502020204030204" pitchFamily="34" charset="0"/>
              </a:rPr>
              <a:t>Stories</a:t>
            </a:r>
            <a:r>
              <a:rPr lang="en-GB">
                <a:latin typeface="Calibri" panose="020F0502020204030204" pitchFamily="34" charset="0"/>
              </a:rPr>
              <a:t> - the children will be reading and hearing traditional stories and modern stories, acting them out, creating story maps, rewriting and writing their own versions</a:t>
            </a:r>
          </a:p>
          <a:p>
            <a:pPr>
              <a:buFont typeface="Wingdings" panose="05000000000000000000" pitchFamily="2" charset="2"/>
              <a:buChar char="v"/>
              <a:defRPr/>
            </a:pPr>
            <a:r>
              <a:rPr lang="en-GB" b="1">
                <a:latin typeface="Calibri" panose="020F0502020204030204" pitchFamily="34" charset="0"/>
              </a:rPr>
              <a:t>Non Fiction </a:t>
            </a:r>
            <a:r>
              <a:rPr lang="en-GB">
                <a:latin typeface="Calibri" panose="020F0502020204030204" pitchFamily="34" charset="0"/>
              </a:rPr>
              <a:t>- The children will be exploring different types of non-fiction text and their features.</a:t>
            </a:r>
          </a:p>
          <a:p>
            <a:pPr>
              <a:buFont typeface="Wingdings" panose="05000000000000000000" pitchFamily="2" charset="2"/>
              <a:buChar char="v"/>
              <a:defRPr/>
            </a:pPr>
            <a:r>
              <a:rPr lang="en-GB" b="1">
                <a:latin typeface="Calibri" panose="020F0502020204030204" pitchFamily="34" charset="0"/>
              </a:rPr>
              <a:t>Spelling, Punctuation and Grammar  - </a:t>
            </a:r>
            <a:r>
              <a:rPr lang="en-GB">
                <a:latin typeface="Calibri" panose="020F0502020204030204" pitchFamily="34" charset="0"/>
              </a:rPr>
              <a:t>continuing to build on the work completed in previous year group on sentence construction, punctuation and grammar. </a:t>
            </a:r>
          </a:p>
          <a:p>
            <a:pPr>
              <a:buFont typeface="Wingdings" panose="05000000000000000000" pitchFamily="2" charset="2"/>
              <a:buChar char="v"/>
              <a:defRPr/>
            </a:pPr>
            <a:r>
              <a:rPr lang="en-GB" b="1">
                <a:latin typeface="Calibri" panose="020F0502020204030204" pitchFamily="34" charset="0"/>
              </a:rPr>
              <a:t>Handwriting</a:t>
            </a:r>
            <a:r>
              <a:rPr lang="en-GB">
                <a:latin typeface="Calibri" panose="020F0502020204030204" pitchFamily="34" charset="0"/>
              </a:rPr>
              <a:t> – children will be continuing to print in Year 1 and will have weekly opportunities to practise. We will be focusing on how the letters are positioned on the line.</a:t>
            </a:r>
          </a:p>
          <a:p>
            <a:endParaRPr lang="en-US"/>
          </a:p>
        </p:txBody>
      </p:sp>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b="6734"/>
          <a:stretch/>
        </p:blipFill>
        <p:spPr>
          <a:xfrm>
            <a:off x="10667501" y="5130510"/>
            <a:ext cx="1165565" cy="1456894"/>
          </a:xfrm>
          <a:prstGeom prst="rect">
            <a:avLst/>
          </a:prstGeom>
        </p:spPr>
      </p:pic>
      <p:pic>
        <p:nvPicPr>
          <p:cNvPr id="5" name="Recorded Sound">
            <a:hlinkClick r:id="" action="ppaction://media"/>
            <a:extLst>
              <a:ext uri="{FF2B5EF4-FFF2-40B4-BE49-F238E27FC236}">
                <a16:creationId xmlns:a16="http://schemas.microsoft.com/office/drawing/2014/main" id="{F49E0278-88D0-0674-8E5C-227FC338912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433981" y="786634"/>
            <a:ext cx="406400" cy="406400"/>
          </a:xfrm>
          <a:prstGeom prst="rect">
            <a:avLst/>
          </a:prstGeom>
        </p:spPr>
      </p:pic>
    </p:spTree>
    <p:extLst>
      <p:ext uri="{BB962C8B-B14F-4D97-AF65-F5344CB8AC3E}">
        <p14:creationId xmlns:p14="http://schemas.microsoft.com/office/powerpoint/2010/main" val="2815575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18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a:t>Routines and Expectations - Homework</a:t>
            </a:r>
            <a:endParaRPr lang="en-US" b="1"/>
          </a:p>
        </p:txBody>
      </p:sp>
      <p:sp>
        <p:nvSpPr>
          <p:cNvPr id="3" name="Content Placeholder 2"/>
          <p:cNvSpPr>
            <a:spLocks noGrp="1"/>
          </p:cNvSpPr>
          <p:nvPr>
            <p:ph idx="1"/>
          </p:nvPr>
        </p:nvSpPr>
        <p:spPr>
          <a:xfrm>
            <a:off x="838200" y="1512788"/>
            <a:ext cx="10515600" cy="4323841"/>
          </a:xfrm>
        </p:spPr>
        <p:txBody>
          <a:bodyPr>
            <a:normAutofit/>
          </a:bodyPr>
          <a:lstStyle/>
          <a:p>
            <a:pPr>
              <a:buFont typeface="Wingdings" panose="05000000000000000000" pitchFamily="2" charset="2"/>
              <a:buChar char="v"/>
              <a:defRPr/>
            </a:pPr>
            <a:r>
              <a:rPr lang="en-GB">
                <a:latin typeface="Calibri" panose="020F0502020204030204" pitchFamily="34" charset="0"/>
              </a:rPr>
              <a:t>Homework will be set every Friday and will need to be returned, completed by the following Wednesday. </a:t>
            </a:r>
          </a:p>
          <a:p>
            <a:pPr>
              <a:buFont typeface="Wingdings" panose="05000000000000000000" pitchFamily="2" charset="2"/>
              <a:buChar char="v"/>
              <a:defRPr/>
            </a:pPr>
            <a:r>
              <a:rPr lang="en-GB">
                <a:latin typeface="Calibri" panose="020F0502020204030204" pitchFamily="34" charset="0"/>
              </a:rPr>
              <a:t>This year homework in the pouch is an optional task.  When children complete the tasks they will receive points that can be used towards rewards.</a:t>
            </a:r>
          </a:p>
          <a:p>
            <a:pPr>
              <a:buFont typeface="Wingdings" panose="05000000000000000000" pitchFamily="2" charset="2"/>
              <a:buChar char="v"/>
              <a:defRPr/>
            </a:pPr>
            <a:r>
              <a:rPr lang="en-GB">
                <a:latin typeface="Calibri" panose="020F0502020204030204" pitchFamily="34" charset="0"/>
              </a:rPr>
              <a:t>Homework should be </a:t>
            </a:r>
            <a:r>
              <a:rPr lang="en-GB" b="1">
                <a:latin typeface="Calibri" panose="020F0502020204030204" pitchFamily="34" charset="0"/>
              </a:rPr>
              <a:t>completed in pencil</a:t>
            </a:r>
            <a:r>
              <a:rPr lang="en-GB">
                <a:latin typeface="Calibri" panose="020F0502020204030204" pitchFamily="34" charset="0"/>
              </a:rPr>
              <a:t>. The children should not be writing in pen.</a:t>
            </a:r>
          </a:p>
          <a:p>
            <a:pPr>
              <a:buFont typeface="Wingdings" panose="05000000000000000000" pitchFamily="2" charset="2"/>
              <a:buChar char="v"/>
              <a:defRPr/>
            </a:pPr>
            <a:r>
              <a:rPr lang="en-GB">
                <a:latin typeface="Calibri" panose="020F0502020204030204" pitchFamily="34" charset="0"/>
              </a:rPr>
              <a:t>Reading should take place daily throughout the week, in addition to the set homework.</a:t>
            </a:r>
          </a:p>
          <a:p>
            <a:pPr marL="0" indent="0">
              <a:buNone/>
            </a:pPr>
            <a:endParaRPr lang="en-US"/>
          </a:p>
        </p:txBody>
      </p:sp>
      <p:pic>
        <p:nvPicPr>
          <p:cNvPr id="5" name="Recorded Sound">
            <a:hlinkClick r:id="" action="ppaction://media"/>
            <a:extLst>
              <a:ext uri="{FF2B5EF4-FFF2-40B4-BE49-F238E27FC236}">
                <a16:creationId xmlns:a16="http://schemas.microsoft.com/office/drawing/2014/main" id="{FF17C33F-D8D8-0A14-B28A-B06F4380E0D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818911" y="5142012"/>
            <a:ext cx="406400" cy="406400"/>
          </a:xfrm>
          <a:prstGeom prst="rect">
            <a:avLst/>
          </a:prstGeom>
        </p:spPr>
      </p:pic>
    </p:spTree>
    <p:extLst>
      <p:ext uri="{BB962C8B-B14F-4D97-AF65-F5344CB8AC3E}">
        <p14:creationId xmlns:p14="http://schemas.microsoft.com/office/powerpoint/2010/main" val="2106748380"/>
      </p:ext>
    </p:extLst>
  </p:cSld>
  <p:clrMapOvr>
    <a:masterClrMapping/>
  </p:clrMapOvr>
  <mc:AlternateContent xmlns:mc="http://schemas.openxmlformats.org/markup-compatibility/2006" xmlns:p14="http://schemas.microsoft.com/office/powerpoint/2010/main">
    <mc:Choice Requires="p14">
      <p:transition spd="slow" p14:dur="2000" advTm="36932"/>
    </mc:Choice>
    <mc:Fallback xmlns="">
      <p:transition spd="slow" advTm="369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756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75059"/>
            <a:ext cx="10515600" cy="1222113"/>
          </a:xfrm>
        </p:spPr>
        <p:txBody>
          <a:bodyPr/>
          <a:lstStyle/>
          <a:p>
            <a:r>
              <a:rPr lang="en-GB" b="1"/>
              <a:t>General Reminders</a:t>
            </a:r>
          </a:p>
        </p:txBody>
      </p:sp>
      <p:sp>
        <p:nvSpPr>
          <p:cNvPr id="3" name="Content Placeholder 2"/>
          <p:cNvSpPr>
            <a:spLocks noGrp="1"/>
          </p:cNvSpPr>
          <p:nvPr>
            <p:ph idx="1"/>
          </p:nvPr>
        </p:nvSpPr>
        <p:spPr>
          <a:xfrm>
            <a:off x="838200" y="1109677"/>
            <a:ext cx="10515600" cy="5067839"/>
          </a:xfrm>
        </p:spPr>
        <p:txBody>
          <a:bodyPr>
            <a:normAutofit fontScale="85000" lnSpcReduction="20000"/>
          </a:bodyPr>
          <a:lstStyle/>
          <a:p>
            <a:r>
              <a:rPr lang="en-GB" dirty="0"/>
              <a:t>Children should bring their reading record into school everyday. Little Wandle books are brand new and in sets, so need to be returned every Monday.</a:t>
            </a:r>
          </a:p>
          <a:p>
            <a:r>
              <a:rPr lang="en-GB" dirty="0"/>
              <a:t>Water bottles should be brought into school daily - clearly named and containing </a:t>
            </a:r>
            <a:r>
              <a:rPr lang="en-GB" b="1" u="sng" dirty="0"/>
              <a:t>only water</a:t>
            </a:r>
            <a:r>
              <a:rPr lang="en-GB" dirty="0"/>
              <a:t>, unless there is a specific, medical reason that has been discussed with the class teacher.</a:t>
            </a:r>
          </a:p>
          <a:p>
            <a:r>
              <a:rPr lang="en-GB" dirty="0"/>
              <a:t>Snacks should be fruit only and lunchboxes should not contain any nuts, peanuts or eggs e.g. egg mayonnaise sandwiches and chocolate spreads.</a:t>
            </a:r>
          </a:p>
          <a:p>
            <a:r>
              <a:rPr lang="en-GB" dirty="0"/>
              <a:t>As we move into Autumn, please ensure your child has a coat (with a hood and clearly named) with them every day.</a:t>
            </a:r>
          </a:p>
          <a:p>
            <a:r>
              <a:rPr lang="en-GB" dirty="0"/>
              <a:t>All uniform (especially jumpers and cardigans!) should be clearly named, including PE kit.</a:t>
            </a:r>
          </a:p>
          <a:p>
            <a:r>
              <a:rPr lang="en-GB" dirty="0"/>
              <a:t>If your child has pierced ears and </a:t>
            </a:r>
            <a:r>
              <a:rPr lang="en-GB" u="sng" dirty="0"/>
              <a:t>needs</a:t>
            </a:r>
            <a:r>
              <a:rPr lang="en-GB" dirty="0"/>
              <a:t> to wear earrings on PE days, please send them to school wearing protective tape.</a:t>
            </a:r>
          </a:p>
          <a:p>
            <a:r>
              <a:rPr lang="en-GB" dirty="0"/>
              <a:t>PE Days – Monday </a:t>
            </a:r>
            <a:r>
              <a:rPr lang="en-GB"/>
              <a:t>and Wednesday </a:t>
            </a:r>
            <a:r>
              <a:rPr lang="en-GB" dirty="0"/>
              <a:t>(Class 3)  Tuesday </a:t>
            </a:r>
            <a:r>
              <a:rPr lang="en-GB"/>
              <a:t>and Wednesday (Class 4) </a:t>
            </a:r>
            <a:br>
              <a:rPr lang="en-GB"/>
            </a:br>
            <a:r>
              <a:rPr lang="en-GB"/>
              <a:t>On these days, the children should come to school wearing their PE kits.</a:t>
            </a:r>
          </a:p>
        </p:txBody>
      </p:sp>
      <p:pic>
        <p:nvPicPr>
          <p:cNvPr id="4" name="Recorded Sound">
            <a:hlinkClick r:id="" action="ppaction://media"/>
            <a:extLst>
              <a:ext uri="{FF2B5EF4-FFF2-40B4-BE49-F238E27FC236}">
                <a16:creationId xmlns:a16="http://schemas.microsoft.com/office/drawing/2014/main" id="{6DA0D56D-8754-BAAA-1B43-7811007602F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827925" y="680484"/>
            <a:ext cx="406400" cy="406400"/>
          </a:xfrm>
          <a:prstGeom prst="rect">
            <a:avLst/>
          </a:prstGeom>
        </p:spPr>
      </p:pic>
    </p:spTree>
    <p:extLst>
      <p:ext uri="{BB962C8B-B14F-4D97-AF65-F5344CB8AC3E}">
        <p14:creationId xmlns:p14="http://schemas.microsoft.com/office/powerpoint/2010/main" val="4219412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443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11793" y="350874"/>
            <a:ext cx="9656700" cy="5488784"/>
          </a:xfrm>
          <a:prstGeom prst="rect">
            <a:avLst/>
          </a:prstGeom>
        </p:spPr>
      </p:pic>
    </p:spTree>
    <p:extLst>
      <p:ext uri="{BB962C8B-B14F-4D97-AF65-F5344CB8AC3E}">
        <p14:creationId xmlns:p14="http://schemas.microsoft.com/office/powerpoint/2010/main" val="18339265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17D171B56074344A2284E8B3949134A" ma:contentTypeVersion="19" ma:contentTypeDescription="Create a new document." ma:contentTypeScope="" ma:versionID="02dff41eaf86e03aa60ff7a1631bf435">
  <xsd:schema xmlns:xsd="http://www.w3.org/2001/XMLSchema" xmlns:xs="http://www.w3.org/2001/XMLSchema" xmlns:p="http://schemas.microsoft.com/office/2006/metadata/properties" xmlns:ns2="b44cd482-2b86-446b-8eb4-a2ce46a8b066" xmlns:ns3="56784698-4acb-4aee-acab-7138b202cf97" targetNamespace="http://schemas.microsoft.com/office/2006/metadata/properties" ma:root="true" ma:fieldsID="290e357cdae04ad630f6a2157739859c" ns2:_="" ns3:_="">
    <xsd:import namespace="b44cd482-2b86-446b-8eb4-a2ce46a8b066"/>
    <xsd:import namespace="56784698-4acb-4aee-acab-7138b202cf97"/>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Location"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2:lcf76f155ced4ddcb4097134ff3c332f" minOccurs="0"/>
                <xsd:element ref="ns3:TaxCatchAll" minOccurs="0"/>
                <xsd:element ref="ns2:MediaLengthInSecond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44cd482-2b86-446b-8eb4-a2ce46a8b06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8a31c3ba-2498-4fed-8534-331eeeb00059" ma:termSetId="09814cd3-568e-fe90-9814-8d621ff8fb84" ma:anchorId="fba54fb3-c3e1-fe81-a776-ca4b69148c4d" ma:open="true" ma:isKeyword="false">
      <xsd:complexType>
        <xsd:sequence>
          <xsd:element ref="pc:Terms" minOccurs="0" maxOccurs="1"/>
        </xsd:sequence>
      </xsd:complexType>
    </xsd:element>
    <xsd:element name="MediaLengthInSeconds" ma:index="23" nillable="true" ma:displayName="MediaLengthInSeconds" ma:hidden="true" ma:internalName="MediaLengthInSeconds" ma:readOnly="true">
      <xsd:simpleType>
        <xsd:restriction base="dms:Unknown"/>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6784698-4acb-4aee-acab-7138b202cf97"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fd01eb50-e038-4f9e-81ad-26389b3a17a6}" ma:internalName="TaxCatchAll" ma:showField="CatchAllData" ma:web="56784698-4acb-4aee-acab-7138b202cf9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56784698-4acb-4aee-acab-7138b202cf97" xsi:nil="true"/>
    <lcf76f155ced4ddcb4097134ff3c332f xmlns="b44cd482-2b86-446b-8eb4-a2ce46a8b066">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DB12EA3-D3A3-45A6-92F2-4B1DE939512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44cd482-2b86-446b-8eb4-a2ce46a8b066"/>
    <ds:schemaRef ds:uri="56784698-4acb-4aee-acab-7138b202cf9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27CB085-DED0-41D2-ACB2-830500D3B1D7}">
  <ds:schemaRefs>
    <ds:schemaRef ds:uri="http://schemas.microsoft.com/sharepoint/v3/contenttype/forms"/>
  </ds:schemaRefs>
</ds:datastoreItem>
</file>

<file path=customXml/itemProps3.xml><?xml version="1.0" encoding="utf-8"?>
<ds:datastoreItem xmlns:ds="http://schemas.openxmlformats.org/officeDocument/2006/customXml" ds:itemID="{D32E2842-04FE-453F-86BC-85C92AE615DD}">
  <ds:schemaRefs>
    <ds:schemaRef ds:uri="0c956cd8-1d65-432a-97f8-61700b13728c"/>
    <ds:schemaRef ds:uri="56784698-4acb-4aee-acab-7138b202cf97"/>
    <ds:schemaRef ds:uri="b44cd482-2b86-446b-8eb4-a2ce46a8b066"/>
    <ds:schemaRef ds:uri="c6d568ac-ff45-4b9a-822e-d637900f39b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TM04033919[[fn=Circuit]]</Template>
  <TotalTime>2</TotalTime>
  <Words>850</Words>
  <Application>Microsoft Office PowerPoint</Application>
  <PresentationFormat>Widescreen</PresentationFormat>
  <Paragraphs>54</Paragraphs>
  <Slides>10</Slides>
  <Notes>5</Notes>
  <HiddenSlides>0</HiddenSlides>
  <MMClips>9</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vt:i4>
      </vt:variant>
    </vt:vector>
  </HeadingPairs>
  <TitlesOfParts>
    <vt:vector size="18" baseType="lpstr">
      <vt:lpstr>Arial</vt:lpstr>
      <vt:lpstr>Arial Narrow</vt:lpstr>
      <vt:lpstr>Calibri</vt:lpstr>
      <vt:lpstr>Calibri Light</vt:lpstr>
      <vt:lpstr>Comic Sans MS</vt:lpstr>
      <vt:lpstr>Gotham Light</vt:lpstr>
      <vt:lpstr>Wingdings</vt:lpstr>
      <vt:lpstr>Office Theme</vt:lpstr>
      <vt:lpstr>PowerPoint Presentation</vt:lpstr>
      <vt:lpstr>Staff Names and locations</vt:lpstr>
      <vt:lpstr>Theme for the Autumn Term</vt:lpstr>
      <vt:lpstr>Mathematics – Autumn Term</vt:lpstr>
      <vt:lpstr>Reading</vt:lpstr>
      <vt:lpstr>Phonics</vt:lpstr>
      <vt:lpstr>English</vt:lpstr>
      <vt:lpstr>Routines and Expectations - Homework</vt:lpstr>
      <vt:lpstr>General Reminders</vt:lpstr>
      <vt:lpstr>PowerPoint Presentation</vt:lpstr>
    </vt:vector>
  </TitlesOfParts>
  <Company>Holy Trinity Primary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Sally Best</dc:creator>
  <cp:lastModifiedBy>Adam Beauford</cp:lastModifiedBy>
  <cp:revision>4</cp:revision>
  <cp:lastPrinted>2016-08-31T12:58:15Z</cp:lastPrinted>
  <dcterms:created xsi:type="dcterms:W3CDTF">2015-04-29T10:12:04Z</dcterms:created>
  <dcterms:modified xsi:type="dcterms:W3CDTF">2026-09-30T03:55:19Z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0x010100917D171B56074344A2284E8B3949134A</vt:lpwstr>
  </property>
  <property fmtid="{D5CDD505-2E9C-101B-9397-08002B2CF9AE}" pid="3" name="Order">
    <vt:r8>974900</vt:r8>
  </property>
  <property fmtid="{D5CDD505-2E9C-101B-9397-08002B2CF9AE}" pid="4" name="MediaServiceImageTags">
    <vt:lpwstr/>
  </property>
</Properties>
</file>