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20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70" r:id="rId13"/>
    <p:sldId id="264" r:id="rId14"/>
    <p:sldId id="265" r:id="rId15"/>
    <p:sldId id="266" r:id="rId16"/>
    <p:sldId id="269" r:id="rId17"/>
    <p:sldId id="267" r:id="rId18"/>
    <p:sldId id="268" r:id="rId19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20357A-8DEE-4101-82F0-CF5DF824822C}" v="5" dt="2026-09-23T15:41:20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ony Entwistle" userId="5bbeaf95-bd95-4450-ab55-441cf48fe608" providerId="ADAL" clId="{C860A7F0-6CF3-4BD0-8CC9-5D0E186D2300}"/>
    <pc:docChg chg="custSel modSld">
      <pc:chgData name="Bryony Entwistle" userId="5bbeaf95-bd95-4450-ab55-441cf48fe608" providerId="ADAL" clId="{C860A7F0-6CF3-4BD0-8CC9-5D0E186D2300}" dt="2026-09-23T15:41:34.338" v="144" actId="20577"/>
      <pc:docMkLst>
        <pc:docMk/>
      </pc:docMkLst>
      <pc:sldChg chg="delSp modSp mod delAnim">
        <pc:chgData name="Bryony Entwistle" userId="5bbeaf95-bd95-4450-ab55-441cf48fe608" providerId="ADAL" clId="{C860A7F0-6CF3-4BD0-8CC9-5D0E186D2300}" dt="2026-09-23T15:24:37.692" v="69" actId="1076"/>
        <pc:sldMkLst>
          <pc:docMk/>
          <pc:sldMk cId="1299096042" sldId="257"/>
        </pc:sldMkLst>
        <pc:spChg chg="mod">
          <ac:chgData name="Bryony Entwistle" userId="5bbeaf95-bd95-4450-ab55-441cf48fe608" providerId="ADAL" clId="{C860A7F0-6CF3-4BD0-8CC9-5D0E186D2300}" dt="2026-09-23T15:19:57.148" v="30" actId="20577"/>
          <ac:spMkLst>
            <pc:docMk/>
            <pc:sldMk cId="1299096042" sldId="257"/>
            <ac:spMk id="3" creationId="{00000000-0000-0000-0000-000000000000}"/>
          </ac:spMkLst>
        </pc:spChg>
        <pc:picChg chg="mod">
          <ac:chgData name="Bryony Entwistle" userId="5bbeaf95-bd95-4450-ab55-441cf48fe608" providerId="ADAL" clId="{C860A7F0-6CF3-4BD0-8CC9-5D0E186D2300}" dt="2026-09-23T15:24:37.692" v="69" actId="1076"/>
          <ac:picMkLst>
            <pc:docMk/>
            <pc:sldMk cId="1299096042" sldId="257"/>
            <ac:picMk id="5" creationId="{538246F8-AC17-8BF7-1B11-22F2BD3D969B}"/>
          </ac:picMkLst>
        </pc:picChg>
        <pc:picChg chg="del">
          <ac:chgData name="Bryony Entwistle" userId="5bbeaf95-bd95-4450-ab55-441cf48fe608" providerId="ADAL" clId="{C860A7F0-6CF3-4BD0-8CC9-5D0E186D2300}" dt="2026-09-23T15:23:19.459" v="68" actId="478"/>
          <ac:picMkLst>
            <pc:docMk/>
            <pc:sldMk cId="1299096042" sldId="257"/>
            <ac:picMk id="6" creationId="{37F697D5-879B-0050-F445-02D7ED8139DF}"/>
          </ac:picMkLst>
        </pc:picChg>
      </pc:sldChg>
      <pc:sldChg chg="delSp modSp mod delAnim">
        <pc:chgData name="Bryony Entwistle" userId="5bbeaf95-bd95-4450-ab55-441cf48fe608" providerId="ADAL" clId="{C860A7F0-6CF3-4BD0-8CC9-5D0E186D2300}" dt="2026-09-23T15:29:39.929" v="72" actId="1076"/>
        <pc:sldMkLst>
          <pc:docMk/>
          <pc:sldMk cId="1114947564" sldId="258"/>
        </pc:sldMkLst>
        <pc:picChg chg="del">
          <ac:chgData name="Bryony Entwistle" userId="5bbeaf95-bd95-4450-ab55-441cf48fe608" providerId="ADAL" clId="{C860A7F0-6CF3-4BD0-8CC9-5D0E186D2300}" dt="2026-09-23T15:25:37.390" v="71" actId="478"/>
          <ac:picMkLst>
            <pc:docMk/>
            <pc:sldMk cId="1114947564" sldId="258"/>
            <ac:picMk id="2" creationId="{FE1F1CF6-0020-6E01-69F9-A66BB1E37B21}"/>
          </ac:picMkLst>
        </pc:picChg>
        <pc:picChg chg="del">
          <ac:chgData name="Bryony Entwistle" userId="5bbeaf95-bd95-4450-ab55-441cf48fe608" providerId="ADAL" clId="{C860A7F0-6CF3-4BD0-8CC9-5D0E186D2300}" dt="2026-09-23T15:25:35.186" v="70" actId="478"/>
          <ac:picMkLst>
            <pc:docMk/>
            <pc:sldMk cId="1114947564" sldId="258"/>
            <ac:picMk id="7" creationId="{D90DE83A-2071-0A42-4E5C-9D782B8DB819}"/>
          </ac:picMkLst>
        </pc:picChg>
        <pc:picChg chg="mod">
          <ac:chgData name="Bryony Entwistle" userId="5bbeaf95-bd95-4450-ab55-441cf48fe608" providerId="ADAL" clId="{C860A7F0-6CF3-4BD0-8CC9-5D0E186D2300}" dt="2026-09-23T15:29:39.929" v="72" actId="1076"/>
          <ac:picMkLst>
            <pc:docMk/>
            <pc:sldMk cId="1114947564" sldId="258"/>
            <ac:picMk id="8" creationId="{8A571F8E-859A-5B50-1865-DE3611CD97E6}"/>
          </ac:picMkLst>
        </pc:picChg>
      </pc:sldChg>
      <pc:sldChg chg="delSp modSp mod delAnim">
        <pc:chgData name="Bryony Entwistle" userId="5bbeaf95-bd95-4450-ab55-441cf48fe608" providerId="ADAL" clId="{C860A7F0-6CF3-4BD0-8CC9-5D0E186D2300}" dt="2026-09-23T15:32:50.911" v="74" actId="1076"/>
        <pc:sldMkLst>
          <pc:docMk/>
          <pc:sldMk cId="1654333659" sldId="259"/>
        </pc:sldMkLst>
        <pc:spChg chg="mod">
          <ac:chgData name="Bryony Entwistle" userId="5bbeaf95-bd95-4450-ab55-441cf48fe608" providerId="ADAL" clId="{C860A7F0-6CF3-4BD0-8CC9-5D0E186D2300}" dt="2026-09-23T15:21:29.205" v="34" actId="5793"/>
          <ac:spMkLst>
            <pc:docMk/>
            <pc:sldMk cId="1654333659" sldId="259"/>
            <ac:spMk id="3" creationId="{00000000-0000-0000-0000-000000000000}"/>
          </ac:spMkLst>
        </pc:spChg>
        <pc:picChg chg="del">
          <ac:chgData name="Bryony Entwistle" userId="5bbeaf95-bd95-4450-ab55-441cf48fe608" providerId="ADAL" clId="{C860A7F0-6CF3-4BD0-8CC9-5D0E186D2300}" dt="2026-09-23T15:31:02.772" v="73" actId="478"/>
          <ac:picMkLst>
            <pc:docMk/>
            <pc:sldMk cId="1654333659" sldId="259"/>
            <ac:picMk id="6" creationId="{9CDC0D95-174B-6617-CB08-CA66B1659F92}"/>
          </ac:picMkLst>
        </pc:picChg>
        <pc:picChg chg="mod">
          <ac:chgData name="Bryony Entwistle" userId="5bbeaf95-bd95-4450-ab55-441cf48fe608" providerId="ADAL" clId="{C860A7F0-6CF3-4BD0-8CC9-5D0E186D2300}" dt="2026-09-23T15:32:50.911" v="74" actId="1076"/>
          <ac:picMkLst>
            <pc:docMk/>
            <pc:sldMk cId="1654333659" sldId="259"/>
            <ac:picMk id="7" creationId="{84DF4D3C-801D-655B-7660-AB2FDDF2FA14}"/>
          </ac:picMkLst>
        </pc:picChg>
      </pc:sldChg>
      <pc:sldChg chg="delSp modSp mod delAnim">
        <pc:chgData name="Bryony Entwistle" userId="5bbeaf95-bd95-4450-ab55-441cf48fe608" providerId="ADAL" clId="{C860A7F0-6CF3-4BD0-8CC9-5D0E186D2300}" dt="2026-09-23T15:36:19.351" v="117" actId="1076"/>
        <pc:sldMkLst>
          <pc:docMk/>
          <pc:sldMk cId="3532458588" sldId="261"/>
        </pc:sldMkLst>
        <pc:spChg chg="mod">
          <ac:chgData name="Bryony Entwistle" userId="5bbeaf95-bd95-4450-ab55-441cf48fe608" providerId="ADAL" clId="{C860A7F0-6CF3-4BD0-8CC9-5D0E186D2300}" dt="2026-09-23T15:34:57.406" v="116" actId="20577"/>
          <ac:spMkLst>
            <pc:docMk/>
            <pc:sldMk cId="3532458588" sldId="261"/>
            <ac:spMk id="3" creationId="{00000000-0000-0000-0000-000000000000}"/>
          </ac:spMkLst>
        </pc:spChg>
        <pc:picChg chg="del">
          <ac:chgData name="Bryony Entwistle" userId="5bbeaf95-bd95-4450-ab55-441cf48fe608" providerId="ADAL" clId="{C860A7F0-6CF3-4BD0-8CC9-5D0E186D2300}" dt="2026-09-23T15:34:01.307" v="75" actId="478"/>
          <ac:picMkLst>
            <pc:docMk/>
            <pc:sldMk cId="3532458588" sldId="261"/>
            <ac:picMk id="5" creationId="{0096489A-4787-2285-3943-028B112A9372}"/>
          </ac:picMkLst>
        </pc:picChg>
        <pc:picChg chg="mod">
          <ac:chgData name="Bryony Entwistle" userId="5bbeaf95-bd95-4450-ab55-441cf48fe608" providerId="ADAL" clId="{C860A7F0-6CF3-4BD0-8CC9-5D0E186D2300}" dt="2026-09-23T15:36:19.351" v="117" actId="1076"/>
          <ac:picMkLst>
            <pc:docMk/>
            <pc:sldMk cId="3532458588" sldId="261"/>
            <ac:picMk id="6" creationId="{8408E087-D839-9793-274B-82F26873DA38}"/>
          </ac:picMkLst>
        </pc:picChg>
      </pc:sldChg>
      <pc:sldChg chg="delSp modSp mod delAnim">
        <pc:chgData name="Bryony Entwistle" userId="5bbeaf95-bd95-4450-ab55-441cf48fe608" providerId="ADAL" clId="{C860A7F0-6CF3-4BD0-8CC9-5D0E186D2300}" dt="2026-09-23T15:41:34.338" v="144" actId="20577"/>
        <pc:sldMkLst>
          <pc:docMk/>
          <pc:sldMk cId="346686325" sldId="265"/>
        </pc:sldMkLst>
        <pc:spChg chg="mod">
          <ac:chgData name="Bryony Entwistle" userId="5bbeaf95-bd95-4450-ab55-441cf48fe608" providerId="ADAL" clId="{C860A7F0-6CF3-4BD0-8CC9-5D0E186D2300}" dt="2026-09-23T15:41:34.338" v="144" actId="20577"/>
          <ac:spMkLst>
            <pc:docMk/>
            <pc:sldMk cId="346686325" sldId="265"/>
            <ac:spMk id="3" creationId="{00000000-0000-0000-0000-000000000000}"/>
          </ac:spMkLst>
        </pc:spChg>
        <pc:picChg chg="del mod">
          <ac:chgData name="Bryony Entwistle" userId="5bbeaf95-bd95-4450-ab55-441cf48fe608" providerId="ADAL" clId="{C860A7F0-6CF3-4BD0-8CC9-5D0E186D2300}" dt="2026-09-23T15:39:30.241" v="119" actId="478"/>
          <ac:picMkLst>
            <pc:docMk/>
            <pc:sldMk cId="346686325" sldId="265"/>
            <ac:picMk id="7" creationId="{E77CD655-7CFD-BCA2-EC49-D29E65C52AC7}"/>
          </ac:picMkLst>
        </pc:picChg>
        <pc:picChg chg="mod">
          <ac:chgData name="Bryony Entwistle" userId="5bbeaf95-bd95-4450-ab55-441cf48fe608" providerId="ADAL" clId="{C860A7F0-6CF3-4BD0-8CC9-5D0E186D2300}" dt="2026-09-23T15:41:22.576" v="120" actId="1076"/>
          <ac:picMkLst>
            <pc:docMk/>
            <pc:sldMk cId="346686325" sldId="265"/>
            <ac:picMk id="8" creationId="{DCA38223-9484-091C-6F68-B15E3984F1D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3" y="0"/>
            <a:ext cx="2946347" cy="498215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fld id="{572885AD-E59D-4CA7-9B95-CBE981E1AE7C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3" y="9431600"/>
            <a:ext cx="2946347" cy="498214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fld id="{60073B8E-8F0D-4DF8-87C7-F843FAE4A3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07405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26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487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946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22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318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1471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960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797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4398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314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682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6265E-34BA-43BB-BBB0-F905689A7293}" type="datetimeFigureOut">
              <a:rPr lang="en-GB" smtClean="0"/>
              <a:t>24/09/2026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45DA4-AB91-4B9A-BDD8-B4D185A4A1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1539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.png"/><Relationship Id="rId5" Type="http://schemas.openxmlformats.org/officeDocument/2006/relationships/image" Target="../media/image7.jpe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bensutherland/17024001979" TargetMode="Externa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hyperlink" Target="https://www.flickr.com/photos/mharrsch/33822793526/in/photostream/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1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1.m4a"/><Relationship Id="rId7" Type="http://schemas.openxmlformats.org/officeDocument/2006/relationships/image" Target="../media/image1.png"/><Relationship Id="rId2" Type="http://schemas.microsoft.com/office/2007/relationships/media" Target="../media/media11.m4a"/><Relationship Id="rId1" Type="http://schemas.openxmlformats.org/officeDocument/2006/relationships/video" Target="file:///\\rdc3489\public\Students\Sport\FMS%20videos\Black%201%20-%2012\Black%20Card%206.wmv" TargetMode="Externa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3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459346" y="-92364"/>
            <a:ext cx="9144000" cy="23876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altLang="en-US" sz="8800" dirty="0">
                <a:latin typeface="Arial Narrow" panose="020B0606020202030204" pitchFamily="34" charset="0"/>
              </a:rPr>
              <a:t>Welcome!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7840" y="2720643"/>
            <a:ext cx="51280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latin typeface="Arial Narrow" panose="020B0606020202030204" pitchFamily="34" charset="0"/>
              </a:rPr>
              <a:t>Curriculum Meeting for Parents of Children in Year Four</a:t>
            </a:r>
            <a:endParaRPr lang="en-US" sz="4800" dirty="0">
              <a:latin typeface="Arial Narrow" panose="020B060602020203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891" y="5454374"/>
            <a:ext cx="5394036" cy="12417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4696" y="2603773"/>
            <a:ext cx="3598250" cy="2425194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254E5BB-ECFD-948E-0973-1189FF0B22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1956" y="594912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4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3"/>
    </mc:Choice>
    <mc:Fallback xmlns="">
      <p:transition spd="slow" advTm="93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Meet the Staff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b="1" u="sng" dirty="0"/>
              <a:t>Teachers</a:t>
            </a:r>
            <a:r>
              <a:rPr lang="en-GB" b="1" dirty="0"/>
              <a:t>:</a:t>
            </a:r>
          </a:p>
          <a:p>
            <a:pPr marL="0" indent="0">
              <a:buNone/>
              <a:defRPr/>
            </a:pPr>
            <a:r>
              <a:rPr lang="en-GB" dirty="0"/>
              <a:t>Class 9 – Miss Whitfield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Class 10 – Miss Entwistle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3164" y="5435902"/>
            <a:ext cx="5394036" cy="1241752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38246F8-AC17-8BF7-1B11-22F2BD3D9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4800" y="62560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9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6"/>
    </mc:Choice>
    <mc:Fallback xmlns="">
      <p:transition spd="slow" advTm="78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3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Daily Maths lessons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Arithmetic lessons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Place Value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Add and Subtract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Length and Perimeter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Multiplication and Division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Area</a:t>
            </a:r>
            <a:endParaRPr lang="en-GB" dirty="0"/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Fractions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Decimals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Money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Time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Statistics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Maths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0" y="473374"/>
            <a:ext cx="2497886" cy="207141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582" y="5472846"/>
            <a:ext cx="5394036" cy="1241752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A571F8E-859A-5B50-1865-DE3611CD97E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7720" y="6311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94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78"/>
    </mc:Choice>
    <mc:Fallback xmlns="">
      <p:transition spd="slow" advTm="45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2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Reading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9739" y="1412875"/>
            <a:ext cx="10515600" cy="4791508"/>
          </a:xfrm>
        </p:spPr>
        <p:txBody>
          <a:bodyPr>
            <a:normAutofit/>
          </a:bodyPr>
          <a:lstStyle/>
          <a:p>
            <a:r>
              <a:rPr lang="en-US" dirty="0"/>
              <a:t>Reading Comprehension</a:t>
            </a:r>
            <a:endParaRPr lang="en-US" dirty="0">
              <a:cs typeface="Calibri" panose="020F0502020204030204"/>
            </a:endParaRPr>
          </a:p>
          <a:p>
            <a:pPr lvl="1">
              <a:buFont typeface="Arial" charset="0"/>
              <a:buChar char="–"/>
              <a:defRPr/>
            </a:pPr>
            <a:r>
              <a:rPr lang="en-GB" dirty="0"/>
              <a:t>Focuses on 7 key areas: </a:t>
            </a:r>
          </a:p>
          <a:p>
            <a:pPr lvl="2">
              <a:buFont typeface="Arial" charset="0"/>
              <a:buChar char="•"/>
              <a:defRPr/>
            </a:pPr>
            <a:r>
              <a:rPr lang="en-GB" sz="2800" dirty="0"/>
              <a:t>Reading skills , Literal, Inferential, Text structure, Language features, Purpose and Cultural/historical features</a:t>
            </a:r>
            <a:endParaRPr lang="en-US" dirty="0"/>
          </a:p>
          <a:p>
            <a:r>
              <a:rPr lang="en-US" dirty="0"/>
              <a:t>New Reading books have been issued</a:t>
            </a:r>
          </a:p>
          <a:p>
            <a:r>
              <a:rPr lang="en-GB" dirty="0"/>
              <a:t>Please read with your child 3 x a week and record this in their reading record</a:t>
            </a:r>
          </a:p>
          <a:p>
            <a:r>
              <a:rPr lang="en-GB" dirty="0"/>
              <a:t>iPad Reading – your child will do a reading activity on the iPad each week.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764" y="5445138"/>
            <a:ext cx="5394036" cy="1241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916" y="288705"/>
            <a:ext cx="1804059" cy="1265534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DF4D3C-801D-655B-7660-AB2FDDF2F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79739" y="586281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33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835"/>
    </mc:Choice>
    <mc:Fallback xmlns="">
      <p:transition spd="slow" advTm="40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35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Writing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  <a:defRPr/>
            </a:pPr>
            <a:r>
              <a:rPr lang="en-GB" dirty="0">
                <a:latin typeface="Calibri" panose="020F0502020204030204" pitchFamily="34" charset="0"/>
              </a:rPr>
              <a:t>In writing, we look through various writing genres. At the end of each genre, we will create our own piece. We will identify the features of each genre and embed Year 4 grammar within each genre. </a:t>
            </a:r>
          </a:p>
          <a:p>
            <a:pPr marL="0" indent="0">
              <a:buNone/>
              <a:defRPr/>
            </a:pPr>
            <a:r>
              <a:rPr lang="en-GB" b="1" dirty="0">
                <a:latin typeface="Calibri" panose="020F0502020204030204" pitchFamily="34" charset="0"/>
              </a:rPr>
              <a:t>Genres:</a:t>
            </a:r>
          </a:p>
          <a:p>
            <a:pPr>
              <a:defRPr/>
            </a:pPr>
            <a:r>
              <a:rPr lang="en-GB" dirty="0">
                <a:latin typeface="Calibri" panose="020F0502020204030204" pitchFamily="34" charset="0"/>
              </a:rPr>
              <a:t>Narratives </a:t>
            </a:r>
          </a:p>
          <a:p>
            <a:pPr>
              <a:defRPr/>
            </a:pPr>
            <a:r>
              <a:rPr lang="en-GB" dirty="0">
                <a:latin typeface="Calibri" panose="020F0502020204030204" pitchFamily="34" charset="0"/>
              </a:rPr>
              <a:t>Recount</a:t>
            </a:r>
          </a:p>
          <a:p>
            <a:pPr>
              <a:defRPr/>
            </a:pPr>
            <a:r>
              <a:rPr lang="en-GB" dirty="0">
                <a:latin typeface="Calibri" panose="020F0502020204030204" pitchFamily="34" charset="0"/>
              </a:rPr>
              <a:t>Newspapers</a:t>
            </a:r>
          </a:p>
          <a:p>
            <a:pPr>
              <a:defRPr/>
            </a:pPr>
            <a:r>
              <a:rPr lang="en-GB" dirty="0">
                <a:latin typeface="Calibri" panose="020F0502020204030204" pitchFamily="34" charset="0"/>
              </a:rPr>
              <a:t>Instructions</a:t>
            </a:r>
          </a:p>
          <a:p>
            <a:pPr>
              <a:defRPr/>
            </a:pPr>
            <a:r>
              <a:rPr lang="en-GB" dirty="0">
                <a:latin typeface="Calibri" panose="020F0502020204030204" pitchFamily="34" charset="0"/>
              </a:rPr>
              <a:t>Non-Chronological Reports</a:t>
            </a:r>
          </a:p>
          <a:p>
            <a:pPr>
              <a:defRPr/>
            </a:pPr>
            <a:r>
              <a:rPr lang="en-GB" dirty="0">
                <a:latin typeface="Calibri" panose="020F0502020204030204" pitchFamily="34" charset="0"/>
              </a:rPr>
              <a:t>Poetry</a:t>
            </a:r>
          </a:p>
          <a:p>
            <a:pPr marL="0" indent="0">
              <a:buNone/>
              <a:defRPr/>
            </a:pPr>
            <a:endParaRPr lang="en-GB" b="1" dirty="0">
              <a:latin typeface="Calibri" panose="020F0502020204030204" pitchFamily="34" charset="0"/>
            </a:endParaRPr>
          </a:p>
          <a:p>
            <a:pPr marL="0" indent="0">
              <a:buNone/>
              <a:defRPr/>
            </a:pPr>
            <a:r>
              <a:rPr lang="en-GB" b="1" dirty="0">
                <a:latin typeface="Calibri" panose="020F0502020204030204" pitchFamily="34" charset="0"/>
              </a:rPr>
              <a:t>Handwriting</a:t>
            </a:r>
            <a:r>
              <a:rPr lang="en-GB" dirty="0">
                <a:latin typeface="Calibri" panose="020F0502020204030204" pitchFamily="34" charset="0"/>
              </a:rPr>
              <a:t> – practising the school’s cursive script and formation of letters correctly. </a:t>
            </a:r>
            <a:endParaRPr lang="en-US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34"/>
          <a:stretch/>
        </p:blipFill>
        <p:spPr>
          <a:xfrm>
            <a:off x="10509161" y="250166"/>
            <a:ext cx="1165565" cy="14568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4764" y="5855854"/>
            <a:ext cx="5394036" cy="831035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2F905C5-881D-958E-A327-3A38411932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2261" y="60923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41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124"/>
    </mc:Choice>
    <mc:Fallback xmlns="">
      <p:transition spd="slow" advTm="581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Grammar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Weekly Grammar lessons focusing on Year 3 and 4 Grammar</a:t>
            </a:r>
          </a:p>
          <a:p>
            <a:r>
              <a:rPr lang="en-US" dirty="0"/>
              <a:t>Sentence Types</a:t>
            </a:r>
          </a:p>
          <a:p>
            <a:r>
              <a:rPr lang="en-US" dirty="0"/>
              <a:t>Clauses of a sentences and Word Classes</a:t>
            </a:r>
            <a:endParaRPr lang="en-US" dirty="0">
              <a:cs typeface="Calibri"/>
            </a:endParaRPr>
          </a:p>
          <a:p>
            <a:r>
              <a:rPr lang="en-US" dirty="0"/>
              <a:t>Vocabulary e.g. fronted adverbials, expanded noun phrases, coordinating conjunctions and subordinating conjunctions.</a:t>
            </a:r>
          </a:p>
          <a:p>
            <a:r>
              <a:rPr lang="en-US" dirty="0"/>
              <a:t>Daily Writing Skills activity to be completed in the morning, focusing on aspects </a:t>
            </a:r>
            <a:r>
              <a:rPr lang="en-US" dirty="0" err="1"/>
              <a:t>SPaG</a:t>
            </a:r>
            <a:r>
              <a:rPr lang="en-US" dirty="0"/>
              <a:t>. 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4764" y="5445138"/>
            <a:ext cx="5394036" cy="1241752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408E087-D839-9793-274B-82F26873DA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082800" y="549085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458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82"/>
    </mc:Choice>
    <mc:Fallback xmlns="">
      <p:transition spd="slow" advTm="423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Spelling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2800" dirty="0"/>
              <a:t>Spelling test every Thursday</a:t>
            </a:r>
          </a:p>
          <a:p>
            <a:pPr lvl="1"/>
            <a:r>
              <a:rPr lang="en-GB" sz="2800" dirty="0"/>
              <a:t>We are using a spelling scheme this year called Essential Spelling that was introduced last year.</a:t>
            </a:r>
          </a:p>
          <a:p>
            <a:pPr lvl="1"/>
            <a:r>
              <a:rPr lang="en-GB" sz="2800" dirty="0"/>
              <a:t>Spelling lessons 3 x week. </a:t>
            </a:r>
          </a:p>
          <a:p>
            <a:pPr lvl="1"/>
            <a:r>
              <a:rPr lang="en-GB" sz="2800" dirty="0"/>
              <a:t>On Lesson 1 (Thursday) spelling sound or rule is introduced.</a:t>
            </a:r>
          </a:p>
          <a:p>
            <a:pPr lvl="1"/>
            <a:r>
              <a:rPr lang="en-GB" sz="2800" dirty="0"/>
              <a:t>On Friday a SACAWAC is sent home as part of their homework for your child to learn the spellings.</a:t>
            </a:r>
          </a:p>
          <a:p>
            <a:pPr lvl="1"/>
            <a:r>
              <a:rPr lang="en-GB" sz="2800" dirty="0"/>
              <a:t>The other two lessons we do more work on the spelling sound/rule.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237" y="5362011"/>
            <a:ext cx="5394036" cy="1241752"/>
          </a:xfrm>
          <a:prstGeom prst="rect">
            <a:avLst/>
          </a:prstGeom>
        </p:spPr>
      </p:pic>
      <p:pic>
        <p:nvPicPr>
          <p:cNvPr id="1028" name="Picture 4" descr="321 Spelling Bee Stock Photos, Pictures &amp; Royalty-Free Images - i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484" y="230909"/>
            <a:ext cx="2247182" cy="179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245A238D-0E58-3FAB-FF1A-669DA31FC2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4574" y="62896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68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088"/>
    </mc:Choice>
    <mc:Fallback xmlns="">
      <p:transition spd="slow" advTm="37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Topics for Autumn Term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Science: States of Matter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History: Settlers and Invaders (The Saxons and Vikings)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Science: Sound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Geography: Earthquakes and Volcanoes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237" y="5362011"/>
            <a:ext cx="5394036" cy="124175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534" y="479662"/>
            <a:ext cx="4171950" cy="1838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79766" y="2758281"/>
            <a:ext cx="2914650" cy="2486025"/>
          </a:xfrm>
          <a:prstGeom prst="rect">
            <a:avLst/>
          </a:prstGeom>
        </p:spPr>
      </p:pic>
      <p:pic>
        <p:nvPicPr>
          <p:cNvPr id="7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F8B0A5D-3909-2DE9-D712-796A80FA80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02139" y="59055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6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68"/>
    </mc:Choice>
    <mc:Fallback xmlns="">
      <p:transition spd="slow" advTm="365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Our Trip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34075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This year our trip will be to the Tutankhamun Exhibition in Dorchester, and we will also visit the Roman Town House in Dorchester.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Our trip will be in the Summer Term.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237" y="5362011"/>
            <a:ext cx="5394036" cy="1241752"/>
          </a:xfrm>
          <a:prstGeom prst="rect">
            <a:avLst/>
          </a:prstGeom>
        </p:spPr>
      </p:pic>
      <p:pic>
        <p:nvPicPr>
          <p:cNvPr id="8" name="Picture 7" descr="A gold and black egyptian mask&#10;&#10;Description automatically generated">
            <a:extLst>
              <a:ext uri="{FF2B5EF4-FFF2-40B4-BE49-F238E27FC236}">
                <a16:creationId xmlns:a16="http://schemas.microsoft.com/office/drawing/2014/main" id="{73CF8B82-3573-C2E8-A74E-C712FC5CE6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7955588" y="365125"/>
            <a:ext cx="2709333" cy="2032000"/>
          </a:xfrm>
          <a:prstGeom prst="rect">
            <a:avLst/>
          </a:prstGeom>
        </p:spPr>
      </p:pic>
      <p:pic>
        <p:nvPicPr>
          <p:cNvPr id="11" name="Picture 10" descr="A building with a stone structure&#10;&#10;Description automatically generated">
            <a:extLst>
              <a:ext uri="{FF2B5EF4-FFF2-40B4-BE49-F238E27FC236}">
                <a16:creationId xmlns:a16="http://schemas.microsoft.com/office/drawing/2014/main" id="{E6085DC1-C5FC-8303-5ADB-89BC52A274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7477760" y="2719740"/>
            <a:ext cx="3503432" cy="2319655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9A32CF2-C810-0A03-56F2-CCD3EB1C15D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55274" y="539182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676"/>
    </mc:Choice>
    <mc:Fallback xmlns="">
      <p:transition spd="slow" advTm="256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Religious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3200" dirty="0"/>
              <a:t>Autumn 1: Gospel: What kind of world did Jesus want? 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Autumn 2: Incarnation: What is the Trinity?</a:t>
            </a:r>
          </a:p>
          <a:p>
            <a:pPr marL="0" indent="0">
              <a:buNone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237" y="5362011"/>
            <a:ext cx="5394036" cy="12417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8257" y="4610100"/>
            <a:ext cx="2152650" cy="1861560"/>
          </a:xfrm>
          <a:prstGeom prst="rect">
            <a:avLst/>
          </a:prstGeom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5E52699-424F-F3E2-2572-76E223C066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172364" y="591791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0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497"/>
    </mc:Choice>
    <mc:Fallback xmlns="">
      <p:transition spd="slow" advTm="324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/>
              <a:t>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325"/>
            <a:ext cx="10515600" cy="49149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Personal, Social, Cognitive, Creative and Application of Skills</a:t>
            </a:r>
          </a:p>
          <a:p>
            <a:r>
              <a:rPr lang="en-GB" dirty="0"/>
              <a:t>One outside and one indoor lesson a week. </a:t>
            </a:r>
          </a:p>
          <a:p>
            <a:r>
              <a:rPr lang="en-GB" altLang="en-US" dirty="0"/>
              <a:t>Please ensure your child wears the appropriate kit to school on PE days on:</a:t>
            </a:r>
          </a:p>
          <a:p>
            <a:pPr marL="0" indent="0">
              <a:buNone/>
            </a:pPr>
            <a:r>
              <a:rPr lang="en-GB" altLang="en-US" b="1" dirty="0"/>
              <a:t>Monday and Friday  (whilst swimming) (Class 9)</a:t>
            </a:r>
          </a:p>
          <a:p>
            <a:pPr marL="0" indent="0">
              <a:buNone/>
            </a:pPr>
            <a:r>
              <a:rPr lang="en-GB" altLang="en-US" b="1" dirty="0"/>
              <a:t>Wednesday and Thursday (Class 10)</a:t>
            </a:r>
          </a:p>
          <a:p>
            <a:r>
              <a:rPr lang="en-GB" altLang="en-US" dirty="0"/>
              <a:t>Black shorts (not short shorts)/jogging bottoms, yellow T-shirt, &amp; trainers or daps.</a:t>
            </a:r>
          </a:p>
          <a:p>
            <a:r>
              <a:rPr lang="en-GB" altLang="en-US" dirty="0"/>
              <a:t>Earrings removed or taped for their safety.</a:t>
            </a:r>
          </a:p>
          <a:p>
            <a:r>
              <a:rPr lang="en-GB" altLang="en-US" dirty="0"/>
              <a:t>If there is a medical reason why they can’t take part in PE, please can you write a note/ tell us in the morning or else they will be expected to participate. </a:t>
            </a:r>
          </a:p>
          <a:p>
            <a:r>
              <a:rPr lang="en-GB" altLang="en-US" dirty="0"/>
              <a:t>Swimming Year 4 focus.</a:t>
            </a:r>
          </a:p>
          <a:p>
            <a:endParaRPr lang="en-GB" dirty="0"/>
          </a:p>
        </p:txBody>
      </p:sp>
      <p:pic>
        <p:nvPicPr>
          <p:cNvPr id="4" name="Black Card 6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0691" y="131230"/>
            <a:ext cx="1892618" cy="1513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24" y="0"/>
            <a:ext cx="2638425" cy="145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81850" y="5620722"/>
            <a:ext cx="4471235" cy="1029315"/>
          </a:xfrm>
          <a:prstGeom prst="rect">
            <a:avLst/>
          </a:prstGeom>
        </p:spPr>
      </p:pic>
      <p:pic>
        <p:nvPicPr>
          <p:cNvPr id="8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DCA38223-9484-091C-6F68-B15E3984F1D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598160" y="61047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2905"/>
    </mc:Choice>
    <mc:Fallback xmlns="">
      <p:transition spd="slow" advTm="1229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1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Routines and Expectations - Homework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8121"/>
            <a:ext cx="10515600" cy="435133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Homework will be set every Friday and will need to be returned, completed by the following Wednesday. 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There is a new homework format this year:</a:t>
            </a:r>
          </a:p>
          <a:p>
            <a:pPr marL="514350" indent="-514350">
              <a:buAutoNum type="arabicPeriod"/>
              <a:defRPr/>
            </a:pPr>
            <a:r>
              <a:rPr lang="en-GB" dirty="0">
                <a:latin typeface="Calibri" panose="020F0502020204030204" pitchFamily="34" charset="0"/>
              </a:rPr>
              <a:t>Maths</a:t>
            </a:r>
          </a:p>
          <a:p>
            <a:pPr marL="514350" indent="-514350">
              <a:buAutoNum type="arabicPeriod"/>
              <a:defRPr/>
            </a:pPr>
            <a:r>
              <a:rPr lang="en-GB" dirty="0">
                <a:latin typeface="Calibri" panose="020F0502020204030204" pitchFamily="34" charset="0"/>
              </a:rPr>
              <a:t>Handwriting</a:t>
            </a:r>
          </a:p>
          <a:p>
            <a:pPr marL="514350" indent="-514350">
              <a:buAutoNum type="arabicPeriod"/>
              <a:defRPr/>
            </a:pPr>
            <a:r>
              <a:rPr lang="en-GB" dirty="0">
                <a:latin typeface="Calibri" panose="020F0502020204030204" pitchFamily="34" charset="0"/>
              </a:rPr>
              <a:t>SACAWAC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In addition to their homework, daily TTR practise is advised due to our Multiplication Check in June.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 panose="020F0502020204030204" pitchFamily="34" charset="0"/>
              </a:rPr>
              <a:t>Reading should be done frequently throughout the week, aim for 3 times, in addition to the set homework.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en-GB" dirty="0">
                <a:latin typeface="Calibri"/>
                <a:cs typeface="Calibri"/>
              </a:rPr>
              <a:t>Spellings will be sent home to learn and these should be practised throughout the week,</a:t>
            </a:r>
            <a:r>
              <a:rPr lang="en-GB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ready for their spelling test which is on a Thursday.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549" y="5769458"/>
            <a:ext cx="5394036" cy="876269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BB34BEA-2E01-E17E-A7D3-5C6974C192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1713" y="6086475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57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41"/>
    </mc:Choice>
    <mc:Fallback xmlns="">
      <p:transition spd="slow" advTm="45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Year 4 Multiplication Check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4850" y="1488668"/>
            <a:ext cx="10515600" cy="4667250"/>
          </a:xfrm>
        </p:spPr>
        <p:txBody>
          <a:bodyPr>
            <a:normAutofit fontScale="92500" lnSpcReduction="10000"/>
          </a:bodyPr>
          <a:lstStyle/>
          <a:p>
            <a:r>
              <a:rPr lang="en-GB" sz="2600" dirty="0"/>
              <a:t>In June, your child will sit their Year 4 Multiplication Check test.</a:t>
            </a:r>
          </a:p>
          <a:p>
            <a:r>
              <a:rPr lang="en-GB" sz="2600" dirty="0"/>
              <a:t>There are 25 questions and these cover all times tables.</a:t>
            </a:r>
          </a:p>
          <a:p>
            <a:r>
              <a:rPr lang="en-GB" sz="2600" dirty="0"/>
              <a:t>Individual log ins are created on the day and children will complete their test on their iPads.</a:t>
            </a:r>
          </a:p>
          <a:p>
            <a:r>
              <a:rPr lang="en-GB" sz="2600" dirty="0"/>
              <a:t>We will practise regularly in school prior to the test.</a:t>
            </a:r>
          </a:p>
          <a:p>
            <a:r>
              <a:rPr lang="en-GB" sz="2600" dirty="0"/>
              <a:t>Children will have 6 seconds to answer each question, so speed of recall is really important.</a:t>
            </a:r>
          </a:p>
          <a:p>
            <a:r>
              <a:rPr lang="en-GB" sz="2600" dirty="0"/>
              <a:t>Questions appear in a very similar way to how they appear on </a:t>
            </a:r>
            <a:r>
              <a:rPr lang="en-GB" sz="2600" dirty="0" err="1"/>
              <a:t>TimesTables</a:t>
            </a:r>
            <a:r>
              <a:rPr lang="en-GB" sz="2600" dirty="0"/>
              <a:t> Rockstars, which is why we recommend this website when practising for homework.</a:t>
            </a:r>
          </a:p>
          <a:p>
            <a:r>
              <a:rPr lang="en-GB" sz="2600" dirty="0"/>
              <a:t>We practice TTR daily. On the website you can view their heat map which shows which timetables they are working on.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219" y="5606473"/>
            <a:ext cx="5394036" cy="109889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30CA3FCA-CBEA-258D-6119-AC9EC1FB67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1650" y="6298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67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680"/>
    </mc:Choice>
    <mc:Fallback xmlns="">
      <p:transition spd="slow" advTm="806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6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General Reminders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Children should bring their reading book into school everyday.</a:t>
            </a:r>
          </a:p>
          <a:p>
            <a:r>
              <a:rPr lang="en-GB" dirty="0"/>
              <a:t>Water bottles (clearly named and containing only water) should be brought into school. </a:t>
            </a:r>
          </a:p>
          <a:p>
            <a:r>
              <a:rPr lang="en-GB" dirty="0"/>
              <a:t>As we move into the Autumn Term, please ensure your child has a coat (with a hood and clearly named) with them every day.</a:t>
            </a:r>
          </a:p>
          <a:p>
            <a:r>
              <a:rPr lang="en-GB" dirty="0"/>
              <a:t>Uniform: no trainers, no hooped earrings, hair tied back.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219" y="5606473"/>
            <a:ext cx="5394036" cy="1098890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46C3E7D-54EB-5D9C-C88D-4F64E9E715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2870" y="615591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1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86"/>
    </mc:Choice>
    <mc:Fallback xmlns="">
      <p:transition spd="slow" advTm="355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8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891" y="767628"/>
            <a:ext cx="7772400" cy="5267325"/>
          </a:xfrm>
          <a:prstGeom prst="rect">
            <a:avLst/>
          </a:prstGeom>
        </p:spPr>
      </p:pic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3A9356-6F7B-3B84-35FA-1E936E9F92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3052" y="6176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6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69"/>
    </mc:Choice>
    <mc:Fallback xmlns="">
      <p:transition spd="slow" advTm="8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36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7D171B56074344A2284E8B3949134A" ma:contentTypeVersion="19" ma:contentTypeDescription="Create a new document." ma:contentTypeScope="" ma:versionID="02dff41eaf86e03aa60ff7a1631bf435">
  <xsd:schema xmlns:xsd="http://www.w3.org/2001/XMLSchema" xmlns:xs="http://www.w3.org/2001/XMLSchema" xmlns:p="http://schemas.microsoft.com/office/2006/metadata/properties" xmlns:ns2="b44cd482-2b86-446b-8eb4-a2ce46a8b066" xmlns:ns3="56784698-4acb-4aee-acab-7138b202cf97" targetNamespace="http://schemas.microsoft.com/office/2006/metadata/properties" ma:root="true" ma:fieldsID="290e357cdae04ad630f6a2157739859c" ns2:_="" ns3:_="">
    <xsd:import namespace="b44cd482-2b86-446b-8eb4-a2ce46a8b066"/>
    <xsd:import namespace="56784698-4acb-4aee-acab-7138b202c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cd482-2b86-446b-8eb4-a2ce46a8b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a31c3ba-2498-4fed-8534-331eeeb000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784698-4acb-4aee-acab-7138b202c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01eb50-e038-4f9e-81ad-26389b3a17a6}" ma:internalName="TaxCatchAll" ma:showField="CatchAllData" ma:web="56784698-4acb-4aee-acab-7138b202c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6784698-4acb-4aee-acab-7138b202cf97" xsi:nil="true"/>
    <lcf76f155ced4ddcb4097134ff3c332f xmlns="b44cd482-2b86-446b-8eb4-a2ce46a8b06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F79620-AE68-4696-9611-83D661971C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cd482-2b86-446b-8eb4-a2ce46a8b066"/>
    <ds:schemaRef ds:uri="56784698-4acb-4aee-acab-7138b202c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C87FC1-AA01-4B43-8178-BE2D500690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3BFFA7F-28D8-4761-A0E0-D69343A821BB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56784698-4acb-4aee-acab-7138b202cf97"/>
    <ds:schemaRef ds:uri="http://www.w3.org/XML/1998/namespace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b44cd482-2b86-446b-8eb4-a2ce46a8b06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6042</TotalTime>
  <Words>816</Words>
  <Application>Microsoft Office PowerPoint</Application>
  <PresentationFormat>Widescreen</PresentationFormat>
  <Paragraphs>99</Paragraphs>
  <Slides>15</Slides>
  <Notes>0</Notes>
  <HiddenSlides>0</HiddenSlides>
  <MMClips>16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Arial Narrow</vt:lpstr>
      <vt:lpstr>Calibri</vt:lpstr>
      <vt:lpstr>Calibri Light</vt:lpstr>
      <vt:lpstr>Wingdings</vt:lpstr>
      <vt:lpstr>Office Theme</vt:lpstr>
      <vt:lpstr>Welcome!</vt:lpstr>
      <vt:lpstr>Meet the Staff</vt:lpstr>
      <vt:lpstr>Maths</vt:lpstr>
      <vt:lpstr>Reading</vt:lpstr>
      <vt:lpstr>Writing</vt:lpstr>
      <vt:lpstr>Grammar</vt:lpstr>
      <vt:lpstr>Spelling</vt:lpstr>
      <vt:lpstr>Topics for Autumn Term</vt:lpstr>
      <vt:lpstr>Our Trip</vt:lpstr>
      <vt:lpstr>Religious Education</vt:lpstr>
      <vt:lpstr>PE</vt:lpstr>
      <vt:lpstr>Routines and Expectations - Homework</vt:lpstr>
      <vt:lpstr>Year 4 Multiplication Check</vt:lpstr>
      <vt:lpstr>General Reminders</vt:lpstr>
      <vt:lpstr>PowerPoint Presentation</vt:lpstr>
    </vt:vector>
  </TitlesOfParts>
  <Company>Holy Trinity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Bryony Entwistle</dc:creator>
  <cp:lastModifiedBy>Adam Beauford</cp:lastModifiedBy>
  <cp:revision>27</cp:revision>
  <cp:lastPrinted>2024-09-12T13:54:00Z</cp:lastPrinted>
  <dcterms:created xsi:type="dcterms:W3CDTF">2022-06-29T13:25:47Z</dcterms:created>
  <dcterms:modified xsi:type="dcterms:W3CDTF">2026-09-24T07:34:08Z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0x010100917D171B56074344A2284E8B3949134A</vt:lpwstr>
  </property>
  <property fmtid="{D5CDD505-2E9C-101B-9397-08002B2CF9AE}" pid="3" name="Order">
    <vt:r8>3228100</vt:r8>
  </property>
  <property fmtid="{D5CDD505-2E9C-101B-9397-08002B2CF9AE}" pid="4" name="MediaServiceImageTags">
    <vt:lpwstr/>
  </property>
</Properties>
</file>